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wdp" ContentType="image/vnd.ms-photo"/>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 id="2147483699" r:id="rId2"/>
  </p:sldMasterIdLst>
  <p:notesMasterIdLst>
    <p:notesMasterId r:id="rId42"/>
  </p:notesMasterIdLst>
  <p:handoutMasterIdLst>
    <p:handoutMasterId r:id="rId43"/>
  </p:handoutMasterIdLst>
  <p:sldIdLst>
    <p:sldId id="321" r:id="rId3"/>
    <p:sldId id="322" r:id="rId4"/>
    <p:sldId id="368" r:id="rId5"/>
    <p:sldId id="323" r:id="rId6"/>
    <p:sldId id="324" r:id="rId7"/>
    <p:sldId id="325" r:id="rId8"/>
    <p:sldId id="326" r:id="rId9"/>
    <p:sldId id="361" r:id="rId10"/>
    <p:sldId id="357" r:id="rId11"/>
    <p:sldId id="360" r:id="rId12"/>
    <p:sldId id="358" r:id="rId13"/>
    <p:sldId id="359" r:id="rId14"/>
    <p:sldId id="355" r:id="rId15"/>
    <p:sldId id="332" r:id="rId16"/>
    <p:sldId id="371" r:id="rId17"/>
    <p:sldId id="329" r:id="rId18"/>
    <p:sldId id="349" r:id="rId19"/>
    <p:sldId id="350" r:id="rId20"/>
    <p:sldId id="370" r:id="rId21"/>
    <p:sldId id="353" r:id="rId22"/>
    <p:sldId id="354" r:id="rId23"/>
    <p:sldId id="362" r:id="rId24"/>
    <p:sldId id="364" r:id="rId25"/>
    <p:sldId id="363" r:id="rId26"/>
    <p:sldId id="366" r:id="rId27"/>
    <p:sldId id="334" r:id="rId28"/>
    <p:sldId id="335" r:id="rId29"/>
    <p:sldId id="346" r:id="rId30"/>
    <p:sldId id="351" r:id="rId31"/>
    <p:sldId id="338" r:id="rId32"/>
    <p:sldId id="340" r:id="rId33"/>
    <p:sldId id="341" r:id="rId34"/>
    <p:sldId id="342" r:id="rId35"/>
    <p:sldId id="343" r:id="rId36"/>
    <p:sldId id="336" r:id="rId37"/>
    <p:sldId id="352" r:id="rId38"/>
    <p:sldId id="369" r:id="rId39"/>
    <p:sldId id="367" r:id="rId40"/>
    <p:sldId id="345" r:id="rId41"/>
  </p:sldIdLst>
  <p:sldSz cx="8229600" cy="6400800"/>
  <p:notesSz cx="7023100" cy="7696200"/>
  <p:custDataLst>
    <p:tags r:id="rId45"/>
  </p:custDataLst>
  <p:defaultTextStyle>
    <a:defPPr>
      <a:defRPr lang="en-GB"/>
    </a:defPPr>
    <a:lvl1pPr algn="ctr" rtl="0" fontAlgn="base">
      <a:spcBef>
        <a:spcPct val="0"/>
      </a:spcBef>
      <a:spcAft>
        <a:spcPct val="0"/>
      </a:spcAft>
      <a:defRPr sz="2000" kern="1200">
        <a:solidFill>
          <a:schemeClr val="tx1"/>
        </a:solidFill>
        <a:latin typeface="Frutiger Linotype" pitchFamily="34" charset="0"/>
        <a:ea typeface="+mn-ea"/>
        <a:cs typeface="+mn-cs"/>
      </a:defRPr>
    </a:lvl1pPr>
    <a:lvl2pPr marL="457009" algn="ctr" rtl="0" fontAlgn="base">
      <a:spcBef>
        <a:spcPct val="0"/>
      </a:spcBef>
      <a:spcAft>
        <a:spcPct val="0"/>
      </a:spcAft>
      <a:defRPr sz="2000" kern="1200">
        <a:solidFill>
          <a:schemeClr val="tx1"/>
        </a:solidFill>
        <a:latin typeface="Frutiger Linotype" pitchFamily="34" charset="0"/>
        <a:ea typeface="+mn-ea"/>
        <a:cs typeface="+mn-cs"/>
      </a:defRPr>
    </a:lvl2pPr>
    <a:lvl3pPr marL="914016" algn="ctr" rtl="0" fontAlgn="base">
      <a:spcBef>
        <a:spcPct val="0"/>
      </a:spcBef>
      <a:spcAft>
        <a:spcPct val="0"/>
      </a:spcAft>
      <a:defRPr sz="2000" kern="1200">
        <a:solidFill>
          <a:schemeClr val="tx1"/>
        </a:solidFill>
        <a:latin typeface="Frutiger Linotype" pitchFamily="34" charset="0"/>
        <a:ea typeface="+mn-ea"/>
        <a:cs typeface="+mn-cs"/>
      </a:defRPr>
    </a:lvl3pPr>
    <a:lvl4pPr marL="1371027" algn="ctr" rtl="0" fontAlgn="base">
      <a:spcBef>
        <a:spcPct val="0"/>
      </a:spcBef>
      <a:spcAft>
        <a:spcPct val="0"/>
      </a:spcAft>
      <a:defRPr sz="2000" kern="1200">
        <a:solidFill>
          <a:schemeClr val="tx1"/>
        </a:solidFill>
        <a:latin typeface="Frutiger Linotype" pitchFamily="34" charset="0"/>
        <a:ea typeface="+mn-ea"/>
        <a:cs typeface="+mn-cs"/>
      </a:defRPr>
    </a:lvl4pPr>
    <a:lvl5pPr marL="1828035" algn="ctr" rtl="0" fontAlgn="base">
      <a:spcBef>
        <a:spcPct val="0"/>
      </a:spcBef>
      <a:spcAft>
        <a:spcPct val="0"/>
      </a:spcAft>
      <a:defRPr sz="2000" kern="1200">
        <a:solidFill>
          <a:schemeClr val="tx1"/>
        </a:solidFill>
        <a:latin typeface="Frutiger Linotype" pitchFamily="34" charset="0"/>
        <a:ea typeface="+mn-ea"/>
        <a:cs typeface="+mn-cs"/>
      </a:defRPr>
    </a:lvl5pPr>
    <a:lvl6pPr marL="2285043" algn="l" defTabSz="914016" rtl="0" eaLnBrk="1" latinLnBrk="0" hangingPunct="1">
      <a:defRPr sz="2000" kern="1200">
        <a:solidFill>
          <a:schemeClr val="tx1"/>
        </a:solidFill>
        <a:latin typeface="Frutiger Linotype" pitchFamily="34" charset="0"/>
        <a:ea typeface="+mn-ea"/>
        <a:cs typeface="+mn-cs"/>
      </a:defRPr>
    </a:lvl6pPr>
    <a:lvl7pPr marL="2742052" algn="l" defTabSz="914016" rtl="0" eaLnBrk="1" latinLnBrk="0" hangingPunct="1">
      <a:defRPr sz="2000" kern="1200">
        <a:solidFill>
          <a:schemeClr val="tx1"/>
        </a:solidFill>
        <a:latin typeface="Frutiger Linotype" pitchFamily="34" charset="0"/>
        <a:ea typeface="+mn-ea"/>
        <a:cs typeface="+mn-cs"/>
      </a:defRPr>
    </a:lvl7pPr>
    <a:lvl8pPr marL="3199061" algn="l" defTabSz="914016" rtl="0" eaLnBrk="1" latinLnBrk="0" hangingPunct="1">
      <a:defRPr sz="2000" kern="1200">
        <a:solidFill>
          <a:schemeClr val="tx1"/>
        </a:solidFill>
        <a:latin typeface="Frutiger Linotype" pitchFamily="34" charset="0"/>
        <a:ea typeface="+mn-ea"/>
        <a:cs typeface="+mn-cs"/>
      </a:defRPr>
    </a:lvl8pPr>
    <a:lvl9pPr marL="3656070" algn="l" defTabSz="914016" rtl="0" eaLnBrk="1" latinLnBrk="0" hangingPunct="1">
      <a:defRPr sz="2000" kern="1200">
        <a:solidFill>
          <a:schemeClr val="tx1"/>
        </a:solidFill>
        <a:latin typeface="Frutiger Linotype"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EECE2"/>
    <a:srgbClr val="B3B3B3"/>
    <a:srgbClr val="7D000A"/>
    <a:srgbClr val="E7EFF1"/>
    <a:srgbClr val="FFCC00"/>
    <a:srgbClr val="FF7C80"/>
    <a:srgbClr val="339933"/>
    <a:srgbClr val="00CC00"/>
    <a:srgbClr val="8080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58" autoAdjust="0"/>
    <p:restoredTop sz="78986" autoAdjust="0"/>
  </p:normalViewPr>
  <p:slideViewPr>
    <p:cSldViewPr>
      <p:cViewPr varScale="1">
        <p:scale>
          <a:sx n="74" d="100"/>
          <a:sy n="74" d="100"/>
        </p:scale>
        <p:origin x="-1664" y="-104"/>
      </p:cViewPr>
      <p:guideLst>
        <p:guide orient="horz" pos="1728"/>
        <p:guide pos="2496"/>
      </p:guideLst>
    </p:cSldViewPr>
  </p:slideViewPr>
  <p:outlineViewPr>
    <p:cViewPr varScale="1">
      <p:scale>
        <a:sx n="170" d="200"/>
        <a:sy n="170" d="2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147"/>
        <p:guide pos="192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8450" name="Rectangle 2"/>
          <p:cNvSpPr>
            <a:spLocks noGrp="1" noChangeArrowheads="1"/>
          </p:cNvSpPr>
          <p:nvPr>
            <p:ph type="hdr" sz="quarter"/>
          </p:nvPr>
        </p:nvSpPr>
        <p:spPr bwMode="auto">
          <a:xfrm>
            <a:off x="0" y="0"/>
            <a:ext cx="30432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0" hangingPunct="0">
              <a:defRPr sz="1200">
                <a:latin typeface="Times"/>
              </a:defRPr>
            </a:lvl1pPr>
          </a:lstStyle>
          <a:p>
            <a:endParaRPr lang="en-US" altLang="en-US"/>
          </a:p>
        </p:txBody>
      </p:sp>
      <p:sp>
        <p:nvSpPr>
          <p:cNvPr id="488451" name="Rectangle 3"/>
          <p:cNvSpPr>
            <a:spLocks noGrp="1" noChangeArrowheads="1"/>
          </p:cNvSpPr>
          <p:nvPr>
            <p:ph type="dt" sz="quarter" idx="1"/>
          </p:nvPr>
        </p:nvSpPr>
        <p:spPr bwMode="auto">
          <a:xfrm>
            <a:off x="3978275" y="0"/>
            <a:ext cx="30432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atin typeface="Times"/>
              </a:defRPr>
            </a:lvl1pPr>
          </a:lstStyle>
          <a:p>
            <a:endParaRPr lang="en-US" altLang="en-US"/>
          </a:p>
        </p:txBody>
      </p:sp>
      <p:sp>
        <p:nvSpPr>
          <p:cNvPr id="488452" name="Rectangle 4"/>
          <p:cNvSpPr>
            <a:spLocks noGrp="1" noChangeArrowheads="1"/>
          </p:cNvSpPr>
          <p:nvPr>
            <p:ph type="ftr" sz="quarter" idx="2"/>
          </p:nvPr>
        </p:nvSpPr>
        <p:spPr bwMode="auto">
          <a:xfrm>
            <a:off x="0" y="7310438"/>
            <a:ext cx="30432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0" hangingPunct="0">
              <a:defRPr sz="1200">
                <a:latin typeface="Times"/>
              </a:defRPr>
            </a:lvl1pPr>
          </a:lstStyle>
          <a:p>
            <a:endParaRPr lang="en-US" altLang="en-US"/>
          </a:p>
        </p:txBody>
      </p:sp>
      <p:sp>
        <p:nvSpPr>
          <p:cNvPr id="488453" name="Rectangle 5"/>
          <p:cNvSpPr>
            <a:spLocks noGrp="1" noChangeArrowheads="1"/>
          </p:cNvSpPr>
          <p:nvPr>
            <p:ph type="sldNum" sz="quarter" idx="3"/>
          </p:nvPr>
        </p:nvSpPr>
        <p:spPr bwMode="auto">
          <a:xfrm>
            <a:off x="3978275" y="7310438"/>
            <a:ext cx="3043238"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atin typeface="Times"/>
              </a:defRPr>
            </a:lvl1pPr>
          </a:lstStyle>
          <a:p>
            <a:fld id="{373A968D-705E-49E0-88F3-476492200258}" type="slidenum">
              <a:rPr lang="en-US" altLang="en-US"/>
              <a:pPr/>
              <a:t>‹#›</a:t>
            </a:fld>
            <a:endParaRPr lang="en-US" altLang="en-US"/>
          </a:p>
        </p:txBody>
      </p:sp>
    </p:spTree>
    <p:extLst>
      <p:ext uri="{BB962C8B-B14F-4D97-AF65-F5344CB8AC3E}">
        <p14:creationId xmlns:p14="http://schemas.microsoft.com/office/powerpoint/2010/main" val="666406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noTextEdit="1"/>
          </p:cNvSpPr>
          <p:nvPr>
            <p:ph type="sldImg"/>
          </p:nvPr>
        </p:nvSpPr>
        <p:spPr bwMode="auto">
          <a:xfrm>
            <a:off x="1816100" y="771525"/>
            <a:ext cx="3387725" cy="26352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0" name="Text Box 2"/>
          <p:cNvSpPr txBox="1">
            <a:spLocks noChangeArrowheads="1"/>
          </p:cNvSpPr>
          <p:nvPr/>
        </p:nvSpPr>
        <p:spPr bwMode="auto">
          <a:xfrm>
            <a:off x="1071563" y="3663950"/>
            <a:ext cx="4884737"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gn="l" defTabSz="755650" eaLnBrk="0" hangingPunct="0">
              <a:defRPr sz="2400">
                <a:solidFill>
                  <a:schemeClr val="tx1"/>
                </a:solidFill>
                <a:latin typeface="Times"/>
              </a:defRPr>
            </a:lvl1pPr>
            <a:lvl2pPr marL="377825" algn="l" defTabSz="755650" eaLnBrk="0" hangingPunct="0">
              <a:defRPr sz="2400">
                <a:solidFill>
                  <a:schemeClr val="tx1"/>
                </a:solidFill>
                <a:latin typeface="Times"/>
              </a:defRPr>
            </a:lvl2pPr>
            <a:lvl3pPr marL="755650" algn="l" defTabSz="755650" eaLnBrk="0" hangingPunct="0">
              <a:defRPr sz="2400">
                <a:solidFill>
                  <a:schemeClr val="tx1"/>
                </a:solidFill>
                <a:latin typeface="Times"/>
              </a:defRPr>
            </a:lvl3pPr>
            <a:lvl4pPr marL="1135063" algn="l" defTabSz="755650" eaLnBrk="0" hangingPunct="0">
              <a:defRPr sz="2400">
                <a:solidFill>
                  <a:schemeClr val="tx1"/>
                </a:solidFill>
                <a:latin typeface="Times"/>
              </a:defRPr>
            </a:lvl4pPr>
            <a:lvl5pPr marL="1512888" algn="l" defTabSz="755650" eaLnBrk="0" hangingPunct="0">
              <a:defRPr sz="2400">
                <a:solidFill>
                  <a:schemeClr val="tx1"/>
                </a:solidFill>
                <a:latin typeface="Times"/>
              </a:defRPr>
            </a:lvl5pPr>
            <a:lvl6pPr marL="1970088" defTabSz="755650" eaLnBrk="0" fontAlgn="base" hangingPunct="0">
              <a:spcBef>
                <a:spcPct val="0"/>
              </a:spcBef>
              <a:spcAft>
                <a:spcPct val="0"/>
              </a:spcAft>
              <a:defRPr sz="2400">
                <a:solidFill>
                  <a:schemeClr val="tx1"/>
                </a:solidFill>
                <a:latin typeface="Times"/>
              </a:defRPr>
            </a:lvl6pPr>
            <a:lvl7pPr marL="2427288" defTabSz="755650" eaLnBrk="0" fontAlgn="base" hangingPunct="0">
              <a:spcBef>
                <a:spcPct val="0"/>
              </a:spcBef>
              <a:spcAft>
                <a:spcPct val="0"/>
              </a:spcAft>
              <a:defRPr sz="2400">
                <a:solidFill>
                  <a:schemeClr val="tx1"/>
                </a:solidFill>
                <a:latin typeface="Times"/>
              </a:defRPr>
            </a:lvl7pPr>
            <a:lvl8pPr marL="2884488" defTabSz="755650" eaLnBrk="0" fontAlgn="base" hangingPunct="0">
              <a:spcBef>
                <a:spcPct val="0"/>
              </a:spcBef>
              <a:spcAft>
                <a:spcPct val="0"/>
              </a:spcAft>
              <a:defRPr sz="2400">
                <a:solidFill>
                  <a:schemeClr val="tx1"/>
                </a:solidFill>
                <a:latin typeface="Times"/>
              </a:defRPr>
            </a:lvl8pPr>
            <a:lvl9pPr marL="3341688" defTabSz="755650" eaLnBrk="0" fontAlgn="base" hangingPunct="0">
              <a:spcBef>
                <a:spcPct val="0"/>
              </a:spcBef>
              <a:spcAft>
                <a:spcPct val="0"/>
              </a:spcAft>
              <a:defRPr sz="2400">
                <a:solidFill>
                  <a:schemeClr val="tx1"/>
                </a:solidFill>
                <a:latin typeface="Times"/>
              </a:defRPr>
            </a:lvl9pPr>
          </a:lstStyle>
          <a:p>
            <a:endParaRPr lang="en-US" altLang="en-US" sz="2000"/>
          </a:p>
        </p:txBody>
      </p:sp>
    </p:spTree>
    <p:extLst>
      <p:ext uri="{BB962C8B-B14F-4D97-AF65-F5344CB8AC3E}">
        <p14:creationId xmlns:p14="http://schemas.microsoft.com/office/powerpoint/2010/main" val="42971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a:ea typeface="+mn-ea"/>
        <a:cs typeface="+mn-cs"/>
      </a:defRPr>
    </a:lvl1pPr>
    <a:lvl2pPr marL="457009" algn="l" rtl="0" fontAlgn="base">
      <a:spcBef>
        <a:spcPct val="30000"/>
      </a:spcBef>
      <a:spcAft>
        <a:spcPct val="0"/>
      </a:spcAft>
      <a:defRPr sz="1200" kern="1200">
        <a:solidFill>
          <a:schemeClr val="tx1"/>
        </a:solidFill>
        <a:latin typeface="Times"/>
        <a:ea typeface="+mn-ea"/>
        <a:cs typeface="+mn-cs"/>
      </a:defRPr>
    </a:lvl2pPr>
    <a:lvl3pPr marL="914016" algn="l" rtl="0" fontAlgn="base">
      <a:spcBef>
        <a:spcPct val="30000"/>
      </a:spcBef>
      <a:spcAft>
        <a:spcPct val="0"/>
      </a:spcAft>
      <a:defRPr sz="1200" kern="1200">
        <a:solidFill>
          <a:schemeClr val="tx1"/>
        </a:solidFill>
        <a:latin typeface="Times"/>
        <a:ea typeface="+mn-ea"/>
        <a:cs typeface="+mn-cs"/>
      </a:defRPr>
    </a:lvl3pPr>
    <a:lvl4pPr marL="1371027" algn="l" rtl="0" fontAlgn="base">
      <a:spcBef>
        <a:spcPct val="30000"/>
      </a:spcBef>
      <a:spcAft>
        <a:spcPct val="0"/>
      </a:spcAft>
      <a:defRPr sz="1200" kern="1200">
        <a:solidFill>
          <a:schemeClr val="tx1"/>
        </a:solidFill>
        <a:latin typeface="Times"/>
        <a:ea typeface="+mn-ea"/>
        <a:cs typeface="+mn-cs"/>
      </a:defRPr>
    </a:lvl4pPr>
    <a:lvl5pPr marL="1828035" algn="l" rtl="0" fontAlgn="base">
      <a:spcBef>
        <a:spcPct val="30000"/>
      </a:spcBef>
      <a:spcAft>
        <a:spcPct val="0"/>
      </a:spcAft>
      <a:defRPr sz="1200" kern="1200">
        <a:solidFill>
          <a:schemeClr val="tx1"/>
        </a:solidFill>
        <a:latin typeface="Times"/>
        <a:ea typeface="+mn-ea"/>
        <a:cs typeface="+mn-cs"/>
      </a:defRPr>
    </a:lvl5pPr>
    <a:lvl6pPr marL="2285043" algn="l" defTabSz="914016" rtl="0" eaLnBrk="1" latinLnBrk="0" hangingPunct="1">
      <a:defRPr sz="1200" kern="1200">
        <a:solidFill>
          <a:schemeClr val="tx1"/>
        </a:solidFill>
        <a:latin typeface="+mn-lt"/>
        <a:ea typeface="+mn-ea"/>
        <a:cs typeface="+mn-cs"/>
      </a:defRPr>
    </a:lvl6pPr>
    <a:lvl7pPr marL="2742052" algn="l" defTabSz="914016" rtl="0" eaLnBrk="1" latinLnBrk="0" hangingPunct="1">
      <a:defRPr sz="1200" kern="1200">
        <a:solidFill>
          <a:schemeClr val="tx1"/>
        </a:solidFill>
        <a:latin typeface="+mn-lt"/>
        <a:ea typeface="+mn-ea"/>
        <a:cs typeface="+mn-cs"/>
      </a:defRPr>
    </a:lvl7pPr>
    <a:lvl8pPr marL="3199061" algn="l" defTabSz="914016" rtl="0" eaLnBrk="1" latinLnBrk="0" hangingPunct="1">
      <a:defRPr sz="1200" kern="1200">
        <a:solidFill>
          <a:schemeClr val="tx1"/>
        </a:solidFill>
        <a:latin typeface="+mn-lt"/>
        <a:ea typeface="+mn-ea"/>
        <a:cs typeface="+mn-cs"/>
      </a:defRPr>
    </a:lvl8pPr>
    <a:lvl9pPr marL="3656070" algn="l" defTabSz="91401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6100" y="771525"/>
            <a:ext cx="3387725" cy="2635250"/>
          </a:xfrm>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a:p>
        </p:txBody>
      </p:sp>
    </p:spTree>
    <p:extLst>
      <p:ext uri="{BB962C8B-B14F-4D97-AF65-F5344CB8AC3E}">
        <p14:creationId xmlns:p14="http://schemas.microsoft.com/office/powerpoint/2010/main" val="3415127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smtClean="0"/>
          </a:p>
          <a:p>
            <a:r>
              <a:rPr lang="en-US" dirty="0" smtClean="0"/>
              <a:t>What’s missing? Why can the native environment run Eclipse, but the web cannot?</a:t>
            </a:r>
          </a:p>
          <a:p>
            <a:endParaRPr lang="en-US" dirty="0" smtClean="0"/>
          </a:p>
          <a:p>
            <a:r>
              <a:rPr lang="en-US" dirty="0" smtClean="0"/>
              <a:t>The</a:t>
            </a:r>
            <a:r>
              <a:rPr lang="en-US" baseline="0" dirty="0" smtClean="0"/>
              <a:t> browser and native environments differ substantially in their </a:t>
            </a:r>
            <a:r>
              <a:rPr lang="en-US" i="1" baseline="0" dirty="0" smtClean="0"/>
              <a:t>execution environment </a:t>
            </a:r>
            <a:r>
              <a:rPr lang="en-US" i="0" baseline="0" dirty="0" smtClean="0"/>
              <a:t>and their </a:t>
            </a:r>
            <a:r>
              <a:rPr lang="en-US" i="1" baseline="0" dirty="0" smtClean="0"/>
              <a:t>services</a:t>
            </a:r>
            <a:r>
              <a:rPr lang="en-US" i="0" baseline="0" dirty="0" smtClean="0"/>
              <a:t>.</a:t>
            </a:r>
            <a:endParaRPr lang="en-US" baseline="0" dirty="0" smtClean="0"/>
          </a:p>
          <a:p>
            <a:endParaRPr lang="en-US" baseline="0" dirty="0" smtClean="0"/>
          </a:p>
          <a:p>
            <a:r>
              <a:rPr lang="en-US" baseline="0" dirty="0" smtClean="0"/>
              <a:t>The native execution environment is multithreaded with support for context switches, allowing threads to transparently suspend and resume operations when blocked on a resource.</a:t>
            </a:r>
          </a:p>
          <a:p>
            <a:endParaRPr lang="en-US" baseline="0" dirty="0" smtClean="0"/>
          </a:p>
          <a:p>
            <a:r>
              <a:rPr lang="en-US" baseline="0" dirty="0" smtClean="0"/>
              <a:t>The browser execution environment, JavaScript, is an event-driven </a:t>
            </a:r>
            <a:r>
              <a:rPr lang="en-US" baseline="0" dirty="0" err="1" smtClean="0"/>
              <a:t>multiworker</a:t>
            </a:r>
            <a:r>
              <a:rPr lang="en-US" baseline="0" dirty="0" smtClean="0"/>
              <a:t> environment with run-to-completion events.</a:t>
            </a:r>
          </a:p>
          <a:p>
            <a:endParaRPr lang="en-US" baseline="0" dirty="0" smtClean="0"/>
          </a:p>
          <a:p>
            <a:r>
              <a:rPr lang="en-US" baseline="0" dirty="0" smtClean="0"/>
              <a:t>These differences prevent a </a:t>
            </a:r>
            <a:r>
              <a:rPr lang="en-US" i="1" baseline="0" dirty="0" smtClean="0"/>
              <a:t>direct</a:t>
            </a:r>
            <a:r>
              <a:rPr lang="en-US" i="0" baseline="0" dirty="0" smtClean="0"/>
              <a:t> translation of many languages to JavaScript.</a:t>
            </a:r>
            <a:endParaRPr lang="en-US" baseline="0" dirty="0" smtClean="0"/>
          </a:p>
          <a:p>
            <a:endParaRPr lang="en-US" baseline="0" dirty="0" smtClean="0"/>
          </a:p>
          <a:p>
            <a:endParaRPr lang="en-US" baseline="0" dirty="0" smtClean="0"/>
          </a:p>
          <a:p>
            <a:r>
              <a:rPr lang="en-US" baseline="0" dirty="0" smtClean="0"/>
              <a:t>For services, the operating system provides a host of handy abstractions, such as the file system, sockets, and dynamic memory allocation.</a:t>
            </a:r>
          </a:p>
          <a:p>
            <a:endParaRPr lang="en-US" baseline="0" dirty="0" smtClean="0"/>
          </a:p>
          <a:p>
            <a:r>
              <a:rPr lang="en-US" baseline="0" dirty="0" smtClean="0"/>
              <a:t>The browser provides somewhat comparable variants of these services, but as many of their APIs are non-blocking, the native operating system services cannot be </a:t>
            </a:r>
            <a:r>
              <a:rPr lang="en-US" i="1" baseline="0" dirty="0" smtClean="0"/>
              <a:t>directly</a:t>
            </a:r>
            <a:r>
              <a:rPr lang="en-US" i="0" baseline="0" dirty="0" smtClean="0"/>
              <a:t> emulated.</a:t>
            </a:r>
            <a:endParaRPr lang="en-US" baseline="0" dirty="0" smtClean="0"/>
          </a:p>
          <a:p>
            <a:endParaRPr lang="en-US" baseline="0" dirty="0" smtClean="0"/>
          </a:p>
          <a:p>
            <a:r>
              <a:rPr lang="en-US" baseline="0" dirty="0" smtClean="0"/>
              <a:t>Both of these limitations must be addressed before off-the-shelf applications can run in the browser.</a:t>
            </a:r>
          </a:p>
          <a:p>
            <a:endParaRPr lang="en-US" dirty="0" smtClean="0"/>
          </a:p>
          <a:p>
            <a:endParaRPr lang="en-US" dirty="0" smtClean="0"/>
          </a:p>
          <a:p>
            <a:r>
              <a:rPr lang="en-US" dirty="0" smtClean="0"/>
              <a:t>&lt;hit</a:t>
            </a:r>
            <a:r>
              <a:rPr lang="en-US" baseline="0" dirty="0" smtClean="0"/>
              <a:t> space for fade&gt;</a:t>
            </a:r>
          </a:p>
          <a:p>
            <a:endParaRPr lang="en-US" baseline="0" dirty="0" smtClean="0"/>
          </a:p>
          <a:p>
            <a:r>
              <a:rPr lang="en-US" baseline="0" dirty="0" smtClean="0"/>
              <a:t>But what if we could erase these differences… from the program’s perspective?</a:t>
            </a:r>
          </a:p>
          <a:p>
            <a:endParaRPr lang="en-US" dirty="0" smtClean="0"/>
          </a:p>
          <a:p>
            <a:r>
              <a:rPr lang="en-US" dirty="0" smtClean="0"/>
              <a:t>We present Doppio, a </a:t>
            </a:r>
            <a:r>
              <a:rPr lang="en-US" baseline="0" dirty="0" smtClean="0"/>
              <a:t>runtime system written entirely in </a:t>
            </a:r>
            <a:r>
              <a:rPr lang="en-US" baseline="0" dirty="0" err="1" smtClean="0"/>
              <a:t>TypeScript</a:t>
            </a:r>
            <a:r>
              <a:rPr lang="en-US" baseline="0" dirty="0" smtClean="0"/>
              <a:t> that addresses these differences, making it possible to run unmodified off-the-shelf software in the browser.</a:t>
            </a:r>
          </a:p>
          <a:p>
            <a:endParaRPr lang="en-US" baseline="0" dirty="0" smtClean="0"/>
          </a:p>
          <a:p>
            <a:r>
              <a:rPr lang="en-US" dirty="0" smtClean="0"/>
              <a:t>Doppio provides browser language</a:t>
            </a:r>
            <a:r>
              <a:rPr lang="en-US" baseline="0" dirty="0" smtClean="0"/>
              <a:t> implementations with the execution environment and the operating system abstractions that existing programs expect.</a:t>
            </a:r>
          </a:p>
          <a:p>
            <a:endParaRPr lang="en-US" baseline="0" dirty="0" smtClean="0"/>
          </a:p>
          <a:p>
            <a:r>
              <a:rPr lang="en-US" dirty="0" smtClean="0"/>
              <a:t>Using</a:t>
            </a:r>
            <a:r>
              <a:rPr lang="en-US" baseline="0" dirty="0" smtClean="0"/>
              <a:t> Doppio, we build DoppioJVM, a prototype Java Virtual Machine interpreter that can run unmodified JVM programs in the browser.</a:t>
            </a:r>
          </a:p>
          <a:p>
            <a:endParaRPr lang="en-US" dirty="0"/>
          </a:p>
        </p:txBody>
      </p:sp>
    </p:spTree>
    <p:extLst>
      <p:ext uri="{BB962C8B-B14F-4D97-AF65-F5344CB8AC3E}">
        <p14:creationId xmlns:p14="http://schemas.microsoft.com/office/powerpoint/2010/main" val="1617122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smtClean="0"/>
          </a:p>
          <a:p>
            <a:r>
              <a:rPr lang="en-US" dirty="0" smtClean="0"/>
              <a:t>What’s missing? Why can the native environment run Eclipse, but the web cannot?</a:t>
            </a:r>
          </a:p>
          <a:p>
            <a:endParaRPr lang="en-US" dirty="0" smtClean="0"/>
          </a:p>
          <a:p>
            <a:r>
              <a:rPr lang="en-US" dirty="0" smtClean="0"/>
              <a:t>The</a:t>
            </a:r>
            <a:r>
              <a:rPr lang="en-US" baseline="0" dirty="0" smtClean="0"/>
              <a:t> browser and native environments differ substantially in their </a:t>
            </a:r>
            <a:r>
              <a:rPr lang="en-US" i="1" baseline="0" dirty="0" smtClean="0"/>
              <a:t>execution environment </a:t>
            </a:r>
            <a:r>
              <a:rPr lang="en-US" i="0" baseline="0" dirty="0" smtClean="0"/>
              <a:t>and their </a:t>
            </a:r>
            <a:r>
              <a:rPr lang="en-US" i="1" baseline="0" dirty="0" smtClean="0"/>
              <a:t>services</a:t>
            </a:r>
            <a:r>
              <a:rPr lang="en-US" i="0" baseline="0" dirty="0" smtClean="0"/>
              <a:t>.</a:t>
            </a:r>
            <a:endParaRPr lang="en-US" baseline="0" dirty="0" smtClean="0"/>
          </a:p>
          <a:p>
            <a:endParaRPr lang="en-US" baseline="0" dirty="0" smtClean="0"/>
          </a:p>
          <a:p>
            <a:r>
              <a:rPr lang="en-US" baseline="0" dirty="0" smtClean="0"/>
              <a:t>The native execution environment is multithreaded with support for context switches, allowing threads to transparently suspend and resume operations when blocked on a resource.</a:t>
            </a:r>
          </a:p>
          <a:p>
            <a:endParaRPr lang="en-US" baseline="0" dirty="0" smtClean="0"/>
          </a:p>
          <a:p>
            <a:r>
              <a:rPr lang="en-US" baseline="0" dirty="0" smtClean="0"/>
              <a:t>The browser execution environment, JavaScript, is an event-driven </a:t>
            </a:r>
            <a:r>
              <a:rPr lang="en-US" baseline="0" dirty="0" err="1" smtClean="0"/>
              <a:t>multiworker</a:t>
            </a:r>
            <a:r>
              <a:rPr lang="en-US" baseline="0" dirty="0" smtClean="0"/>
              <a:t> environment with run-to-completion events.</a:t>
            </a:r>
          </a:p>
          <a:p>
            <a:endParaRPr lang="en-US" baseline="0" dirty="0" smtClean="0"/>
          </a:p>
          <a:p>
            <a:r>
              <a:rPr lang="en-US" baseline="0" dirty="0" smtClean="0"/>
              <a:t>These differences prevent a </a:t>
            </a:r>
            <a:r>
              <a:rPr lang="en-US" i="1" baseline="0" dirty="0" smtClean="0"/>
              <a:t>direct</a:t>
            </a:r>
            <a:r>
              <a:rPr lang="en-US" i="0" baseline="0" dirty="0" smtClean="0"/>
              <a:t> translation of many languages to JavaScript.</a:t>
            </a:r>
            <a:endParaRPr lang="en-US" baseline="0" dirty="0" smtClean="0"/>
          </a:p>
          <a:p>
            <a:endParaRPr lang="en-US" baseline="0" dirty="0" smtClean="0"/>
          </a:p>
          <a:p>
            <a:endParaRPr lang="en-US" baseline="0" dirty="0" smtClean="0"/>
          </a:p>
          <a:p>
            <a:r>
              <a:rPr lang="en-US" baseline="0" dirty="0" smtClean="0"/>
              <a:t>For services, the operating system provides a host of handy abstractions, such as the file system, sockets, and dynamic memory allocation.</a:t>
            </a:r>
          </a:p>
          <a:p>
            <a:endParaRPr lang="en-US" baseline="0" dirty="0" smtClean="0"/>
          </a:p>
          <a:p>
            <a:r>
              <a:rPr lang="en-US" baseline="0" dirty="0" smtClean="0"/>
              <a:t>The browser provides somewhat comparable variants of these services, but as many of their APIs are non-blocking, the native operating system services cannot be </a:t>
            </a:r>
            <a:r>
              <a:rPr lang="en-US" i="1" baseline="0" dirty="0" smtClean="0"/>
              <a:t>directly</a:t>
            </a:r>
            <a:r>
              <a:rPr lang="en-US" i="0" baseline="0" dirty="0" smtClean="0"/>
              <a:t> emulated.</a:t>
            </a:r>
            <a:endParaRPr lang="en-US" baseline="0" dirty="0" smtClean="0"/>
          </a:p>
          <a:p>
            <a:endParaRPr lang="en-US" baseline="0" dirty="0" smtClean="0"/>
          </a:p>
          <a:p>
            <a:r>
              <a:rPr lang="en-US" baseline="0" dirty="0" smtClean="0"/>
              <a:t>Both of these limitations must be addressed before off-the-shelf applications can run in the browser.</a:t>
            </a:r>
          </a:p>
          <a:p>
            <a:endParaRPr lang="en-US" dirty="0" smtClean="0"/>
          </a:p>
          <a:p>
            <a:endParaRPr lang="en-US" dirty="0" smtClean="0"/>
          </a:p>
          <a:p>
            <a:r>
              <a:rPr lang="en-US" dirty="0" smtClean="0"/>
              <a:t>&lt;hit</a:t>
            </a:r>
            <a:r>
              <a:rPr lang="en-US" baseline="0" dirty="0" smtClean="0"/>
              <a:t> space for fade&gt;</a:t>
            </a:r>
          </a:p>
          <a:p>
            <a:endParaRPr lang="en-US" baseline="0" dirty="0" smtClean="0"/>
          </a:p>
          <a:p>
            <a:r>
              <a:rPr lang="en-US" baseline="0" dirty="0" smtClean="0"/>
              <a:t>But what if we could erase these differences… from the program’s perspective?</a:t>
            </a:r>
          </a:p>
          <a:p>
            <a:endParaRPr lang="en-US" dirty="0" smtClean="0"/>
          </a:p>
          <a:p>
            <a:r>
              <a:rPr lang="en-US" dirty="0" smtClean="0"/>
              <a:t>We present Doppio, a </a:t>
            </a:r>
            <a:r>
              <a:rPr lang="en-US" baseline="0" dirty="0" smtClean="0"/>
              <a:t>runtime system written entirely in </a:t>
            </a:r>
            <a:r>
              <a:rPr lang="en-US" baseline="0" dirty="0" err="1" smtClean="0"/>
              <a:t>TypeScript</a:t>
            </a:r>
            <a:r>
              <a:rPr lang="en-US" baseline="0" dirty="0" smtClean="0"/>
              <a:t> that addresses these differences, making it possible to run unmodified off-the-shelf software in the browser.</a:t>
            </a:r>
          </a:p>
          <a:p>
            <a:endParaRPr lang="en-US" baseline="0" dirty="0" smtClean="0"/>
          </a:p>
          <a:p>
            <a:r>
              <a:rPr lang="en-US" dirty="0" smtClean="0"/>
              <a:t>Doppio provides browser language</a:t>
            </a:r>
            <a:r>
              <a:rPr lang="en-US" baseline="0" dirty="0" smtClean="0"/>
              <a:t> implementations with the execution environment and the operating system abstractions that existing programs expect.</a:t>
            </a:r>
          </a:p>
          <a:p>
            <a:endParaRPr lang="en-US" baseline="0" dirty="0" smtClean="0"/>
          </a:p>
          <a:p>
            <a:r>
              <a:rPr lang="en-US" dirty="0" smtClean="0"/>
              <a:t>Using</a:t>
            </a:r>
            <a:r>
              <a:rPr lang="en-US" baseline="0" dirty="0" smtClean="0"/>
              <a:t> Doppio, we build DoppioJVM, a prototype Java Virtual Machine interpreter that can run unmodified JVM programs in the browser.</a:t>
            </a:r>
          </a:p>
          <a:p>
            <a:endParaRPr lang="en-US" dirty="0"/>
          </a:p>
        </p:txBody>
      </p:sp>
    </p:spTree>
    <p:extLst>
      <p:ext uri="{BB962C8B-B14F-4D97-AF65-F5344CB8AC3E}">
        <p14:creationId xmlns:p14="http://schemas.microsoft.com/office/powerpoint/2010/main" val="1617122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smtClean="0"/>
          </a:p>
          <a:p>
            <a:r>
              <a:rPr lang="en-US" dirty="0" smtClean="0"/>
              <a:t>What’s missing? Why can the native environment run Eclipse, but the web cannot?</a:t>
            </a:r>
          </a:p>
          <a:p>
            <a:endParaRPr lang="en-US" dirty="0" smtClean="0"/>
          </a:p>
          <a:p>
            <a:r>
              <a:rPr lang="en-US" dirty="0" smtClean="0"/>
              <a:t>The</a:t>
            </a:r>
            <a:r>
              <a:rPr lang="en-US" baseline="0" dirty="0" smtClean="0"/>
              <a:t> browser and native environments differ substantially in their </a:t>
            </a:r>
            <a:r>
              <a:rPr lang="en-US" i="1" baseline="0" dirty="0" smtClean="0"/>
              <a:t>execution environment </a:t>
            </a:r>
            <a:r>
              <a:rPr lang="en-US" i="0" baseline="0" dirty="0" smtClean="0"/>
              <a:t>and their </a:t>
            </a:r>
            <a:r>
              <a:rPr lang="en-US" i="1" baseline="0" dirty="0" smtClean="0"/>
              <a:t>services</a:t>
            </a:r>
            <a:r>
              <a:rPr lang="en-US" i="0" baseline="0" dirty="0" smtClean="0"/>
              <a:t>.</a:t>
            </a:r>
            <a:endParaRPr lang="en-US" baseline="0" dirty="0" smtClean="0"/>
          </a:p>
          <a:p>
            <a:endParaRPr lang="en-US" baseline="0" dirty="0" smtClean="0"/>
          </a:p>
          <a:p>
            <a:r>
              <a:rPr lang="en-US" baseline="0" dirty="0" smtClean="0"/>
              <a:t>The native execution environment is multithreaded with support for context switches, allowing threads to transparently suspend and resume operations when blocked on a resource.</a:t>
            </a:r>
          </a:p>
          <a:p>
            <a:endParaRPr lang="en-US" baseline="0" dirty="0" smtClean="0"/>
          </a:p>
          <a:p>
            <a:r>
              <a:rPr lang="en-US" baseline="0" dirty="0" smtClean="0"/>
              <a:t>The browser execution environment, JavaScript, is an event-driven </a:t>
            </a:r>
            <a:r>
              <a:rPr lang="en-US" baseline="0" dirty="0" err="1" smtClean="0"/>
              <a:t>multiworker</a:t>
            </a:r>
            <a:r>
              <a:rPr lang="en-US" baseline="0" dirty="0" smtClean="0"/>
              <a:t> environment with run-to-completion events.</a:t>
            </a:r>
          </a:p>
          <a:p>
            <a:endParaRPr lang="en-US" baseline="0" dirty="0" smtClean="0"/>
          </a:p>
          <a:p>
            <a:r>
              <a:rPr lang="en-US" baseline="0" dirty="0" smtClean="0"/>
              <a:t>These differences prevent a </a:t>
            </a:r>
            <a:r>
              <a:rPr lang="en-US" i="1" baseline="0" dirty="0" smtClean="0"/>
              <a:t>direct</a:t>
            </a:r>
            <a:r>
              <a:rPr lang="en-US" i="0" baseline="0" dirty="0" smtClean="0"/>
              <a:t> translation of many languages to JavaScript.</a:t>
            </a:r>
            <a:endParaRPr lang="en-US" baseline="0" dirty="0" smtClean="0"/>
          </a:p>
          <a:p>
            <a:endParaRPr lang="en-US" baseline="0" dirty="0" smtClean="0"/>
          </a:p>
          <a:p>
            <a:endParaRPr lang="en-US" baseline="0" dirty="0" smtClean="0"/>
          </a:p>
          <a:p>
            <a:r>
              <a:rPr lang="en-US" baseline="0" dirty="0" smtClean="0"/>
              <a:t>For services, the operating system provides a host of handy abstractions, such as the file system, sockets, and dynamic memory allocation.</a:t>
            </a:r>
          </a:p>
          <a:p>
            <a:endParaRPr lang="en-US" baseline="0" dirty="0" smtClean="0"/>
          </a:p>
          <a:p>
            <a:r>
              <a:rPr lang="en-US" baseline="0" dirty="0" smtClean="0"/>
              <a:t>The browser provides somewhat comparable variants of these services, but as many of their APIs are non-blocking, the native operating system services cannot be </a:t>
            </a:r>
            <a:r>
              <a:rPr lang="en-US" i="1" baseline="0" dirty="0" smtClean="0"/>
              <a:t>directly</a:t>
            </a:r>
            <a:r>
              <a:rPr lang="en-US" i="0" baseline="0" dirty="0" smtClean="0"/>
              <a:t> emulated.</a:t>
            </a:r>
            <a:endParaRPr lang="en-US" baseline="0" dirty="0" smtClean="0"/>
          </a:p>
          <a:p>
            <a:endParaRPr lang="en-US" baseline="0" dirty="0" smtClean="0"/>
          </a:p>
          <a:p>
            <a:r>
              <a:rPr lang="en-US" baseline="0" dirty="0" smtClean="0"/>
              <a:t>Both of these limitations must be addressed before off-the-shelf applications can run in the browser.</a:t>
            </a:r>
          </a:p>
          <a:p>
            <a:endParaRPr lang="en-US" dirty="0" smtClean="0"/>
          </a:p>
          <a:p>
            <a:endParaRPr lang="en-US" dirty="0" smtClean="0"/>
          </a:p>
          <a:p>
            <a:r>
              <a:rPr lang="en-US" dirty="0" smtClean="0"/>
              <a:t>&lt;hit</a:t>
            </a:r>
            <a:r>
              <a:rPr lang="en-US" baseline="0" dirty="0" smtClean="0"/>
              <a:t> space for fade&gt;</a:t>
            </a:r>
          </a:p>
          <a:p>
            <a:endParaRPr lang="en-US" baseline="0" dirty="0" smtClean="0"/>
          </a:p>
          <a:p>
            <a:r>
              <a:rPr lang="en-US" baseline="0" dirty="0" smtClean="0"/>
              <a:t>But what if we could erase these differences… from the program’s perspective?</a:t>
            </a:r>
          </a:p>
          <a:p>
            <a:endParaRPr lang="en-US" dirty="0" smtClean="0"/>
          </a:p>
          <a:p>
            <a:r>
              <a:rPr lang="en-US" dirty="0" smtClean="0"/>
              <a:t>We present Doppio, a </a:t>
            </a:r>
            <a:r>
              <a:rPr lang="en-US" baseline="0" dirty="0" smtClean="0"/>
              <a:t>runtime system written entirely in </a:t>
            </a:r>
            <a:r>
              <a:rPr lang="en-US" baseline="0" dirty="0" err="1" smtClean="0"/>
              <a:t>TypeScript</a:t>
            </a:r>
            <a:r>
              <a:rPr lang="en-US" baseline="0" dirty="0" smtClean="0"/>
              <a:t> that addresses these differences, making it possible to run unmodified off-the-shelf software in the browser.</a:t>
            </a:r>
          </a:p>
          <a:p>
            <a:endParaRPr lang="en-US" baseline="0" dirty="0" smtClean="0"/>
          </a:p>
          <a:p>
            <a:r>
              <a:rPr lang="en-US" dirty="0" smtClean="0"/>
              <a:t>Doppio provides browser language</a:t>
            </a:r>
            <a:r>
              <a:rPr lang="en-US" baseline="0" dirty="0" smtClean="0"/>
              <a:t> implementations with the execution environment and the operating system abstractions that existing programs expect.</a:t>
            </a:r>
          </a:p>
          <a:p>
            <a:endParaRPr lang="en-US" baseline="0" dirty="0" smtClean="0"/>
          </a:p>
          <a:p>
            <a:r>
              <a:rPr lang="en-US" dirty="0" smtClean="0"/>
              <a:t>Using</a:t>
            </a:r>
            <a:r>
              <a:rPr lang="en-US" baseline="0" dirty="0" smtClean="0"/>
              <a:t> Doppio, we build DoppioJVM, a prototype Java Virtual Machine interpreter that can run unmodified JVM programs in the browser.</a:t>
            </a:r>
          </a:p>
          <a:p>
            <a:endParaRPr lang="en-US" dirty="0"/>
          </a:p>
        </p:txBody>
      </p:sp>
    </p:spTree>
    <p:extLst>
      <p:ext uri="{BB962C8B-B14F-4D97-AF65-F5344CB8AC3E}">
        <p14:creationId xmlns:p14="http://schemas.microsoft.com/office/powerpoint/2010/main" val="1617122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Doppio</a:t>
            </a:r>
            <a:r>
              <a:rPr lang="en-US" baseline="0" dirty="0" smtClean="0"/>
              <a:t> provides an execution environment that provides an emulated thread pool, and a mechanism for suspending and resuming these emulated threads.</a:t>
            </a:r>
          </a:p>
          <a:p>
            <a:endParaRPr lang="en-US" baseline="0" dirty="0" smtClean="0"/>
          </a:p>
          <a:p>
            <a:r>
              <a:rPr lang="en-US" baseline="0" dirty="0" smtClean="0"/>
              <a:t>Language implementations execute within this environment, allowing them to interact with asynchronous, non-blocking JavaScript through blocking language interfaces.</a:t>
            </a:r>
          </a:p>
          <a:p>
            <a:endParaRPr lang="en-US" baseline="0" dirty="0" smtClean="0"/>
          </a:p>
        </p:txBody>
      </p:sp>
    </p:spTree>
    <p:extLst>
      <p:ext uri="{BB962C8B-B14F-4D97-AF65-F5344CB8AC3E}">
        <p14:creationId xmlns:p14="http://schemas.microsoft.com/office/powerpoint/2010/main" val="1128311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Doppio</a:t>
            </a:r>
            <a:r>
              <a:rPr lang="en-US" baseline="0" dirty="0" smtClean="0"/>
              <a:t> provides an execution environment that provides an emulated thread pool, and a mechanism for suspending and resuming these emulated threads.</a:t>
            </a:r>
          </a:p>
          <a:p>
            <a:endParaRPr lang="en-US" baseline="0" dirty="0" smtClean="0"/>
          </a:p>
          <a:p>
            <a:r>
              <a:rPr lang="en-US" baseline="0" dirty="0" smtClean="0"/>
              <a:t>Language implementations execute within this environment, allowing them to interact with asynchronous, non-blocking JavaScript through blocking language interfaces.</a:t>
            </a:r>
          </a:p>
          <a:p>
            <a:endParaRPr lang="en-US" baseline="0" dirty="0" smtClean="0"/>
          </a:p>
        </p:txBody>
      </p:sp>
    </p:spTree>
    <p:extLst>
      <p:ext uri="{BB962C8B-B14F-4D97-AF65-F5344CB8AC3E}">
        <p14:creationId xmlns:p14="http://schemas.microsoft.com/office/powerpoint/2010/main" val="1128311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Doppio provides a file system, which we</a:t>
            </a:r>
            <a:r>
              <a:rPr lang="en-US" baseline="0" dirty="0" smtClean="0"/>
              <a:t> dub ‘</a:t>
            </a:r>
            <a:r>
              <a:rPr lang="en-US" baseline="0" dirty="0" err="1" smtClean="0"/>
              <a:t>BrowserFS</a:t>
            </a:r>
            <a:r>
              <a:rPr lang="en-US" baseline="0" dirty="0" smtClean="0"/>
              <a:t>’.</a:t>
            </a:r>
          </a:p>
          <a:p>
            <a:r>
              <a:rPr lang="en-US" baseline="0" dirty="0" err="1" smtClean="0"/>
              <a:t>BrowserFS</a:t>
            </a:r>
            <a:r>
              <a:rPr lang="en-US" baseline="0" dirty="0" smtClean="0"/>
              <a:t> unifies a wide variety of browser storage mechanisms under an emulation of the </a:t>
            </a:r>
            <a:r>
              <a:rPr lang="en-US" baseline="0" dirty="0" err="1" smtClean="0"/>
              <a:t>NodeJS</a:t>
            </a:r>
            <a:r>
              <a:rPr lang="en-US" baseline="0" dirty="0" smtClean="0"/>
              <a:t> file system API, which is itself a thin layer over native file system calls.</a:t>
            </a:r>
          </a:p>
        </p:txBody>
      </p:sp>
    </p:spTree>
    <p:extLst>
      <p:ext uri="{BB962C8B-B14F-4D97-AF65-F5344CB8AC3E}">
        <p14:creationId xmlns:p14="http://schemas.microsoft.com/office/powerpoint/2010/main" val="3616517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For</a:t>
            </a:r>
            <a:r>
              <a:rPr lang="en-US" baseline="0" dirty="0" smtClean="0"/>
              <a:t> NFS-style sync-on-close semantics, a file system only needs to implement the following 9 methods.</a:t>
            </a:r>
          </a:p>
          <a:p>
            <a:r>
              <a:rPr lang="en-US" baseline="0" dirty="0" smtClean="0"/>
              <a:t>This abstraction has allowed us to implement a wide variety of </a:t>
            </a:r>
            <a:r>
              <a:rPr lang="en-US" baseline="0" dirty="0" err="1" smtClean="0"/>
              <a:t>backends</a:t>
            </a:r>
            <a:r>
              <a:rPr lang="en-US" baseline="0" dirty="0" smtClean="0"/>
              <a:t> to the Doppio file system.</a:t>
            </a:r>
          </a:p>
          <a:p>
            <a:endParaRPr lang="en-US" baseline="0" dirty="0" smtClean="0"/>
          </a:p>
        </p:txBody>
      </p:sp>
    </p:spTree>
    <p:extLst>
      <p:ext uri="{BB962C8B-B14F-4D97-AF65-F5344CB8AC3E}">
        <p14:creationId xmlns:p14="http://schemas.microsoft.com/office/powerpoint/2010/main" val="3616517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baseline="0" dirty="0" smtClean="0"/>
              <a:t>It does not take much code to prepare the file system.</a:t>
            </a:r>
          </a:p>
          <a:p>
            <a:r>
              <a:rPr lang="en-US" baseline="0" dirty="0" smtClean="0"/>
              <a:t>In this example, we mount six separate file system </a:t>
            </a:r>
            <a:r>
              <a:rPr lang="en-US" baseline="0" dirty="0" err="1" smtClean="0"/>
              <a:t>backends</a:t>
            </a:r>
            <a:r>
              <a:rPr lang="en-US" baseline="0" dirty="0" smtClean="0"/>
              <a:t> in 13 lines of code.</a:t>
            </a:r>
          </a:p>
          <a:p>
            <a:r>
              <a:rPr lang="en-US" baseline="0" dirty="0" smtClean="0"/>
              <a:t>Note that each backend has a convenient method to check if you can use it in the current browser; we omit those checks for brevity.</a:t>
            </a:r>
          </a:p>
          <a:p>
            <a:endParaRPr lang="en-US" baseline="0" dirty="0" smtClean="0"/>
          </a:p>
          <a:p>
            <a:endParaRPr lang="en-US" baseline="0" dirty="0" smtClean="0"/>
          </a:p>
        </p:txBody>
      </p:sp>
    </p:spTree>
    <p:extLst>
      <p:ext uri="{BB962C8B-B14F-4D97-AF65-F5344CB8AC3E}">
        <p14:creationId xmlns:p14="http://schemas.microsoft.com/office/powerpoint/2010/main" val="3616517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baseline="0" dirty="0" smtClean="0"/>
              <a:t>It does not take much code to prepare the file system.</a:t>
            </a:r>
          </a:p>
          <a:p>
            <a:r>
              <a:rPr lang="en-US" baseline="0" dirty="0" smtClean="0"/>
              <a:t>In this example, we mount six separate file system </a:t>
            </a:r>
            <a:r>
              <a:rPr lang="en-US" baseline="0" dirty="0" err="1" smtClean="0"/>
              <a:t>backends</a:t>
            </a:r>
            <a:r>
              <a:rPr lang="en-US" baseline="0" dirty="0" smtClean="0"/>
              <a:t> in 13 lines of code.</a:t>
            </a:r>
          </a:p>
          <a:p>
            <a:r>
              <a:rPr lang="en-US" baseline="0" dirty="0" smtClean="0"/>
              <a:t>Note that each backend has a convenient method to check if you can use it in the current browser; we omit those checks for brevity.</a:t>
            </a:r>
          </a:p>
          <a:p>
            <a:endParaRPr lang="en-US" baseline="0" dirty="0" smtClean="0"/>
          </a:p>
          <a:p>
            <a:endParaRPr lang="en-US" baseline="0" dirty="0" smtClean="0"/>
          </a:p>
        </p:txBody>
      </p:sp>
    </p:spTree>
    <p:extLst>
      <p:ext uri="{BB962C8B-B14F-4D97-AF65-F5344CB8AC3E}">
        <p14:creationId xmlns:p14="http://schemas.microsoft.com/office/powerpoint/2010/main" val="3616517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Doppio</a:t>
            </a:r>
            <a:r>
              <a:rPr lang="en-US" baseline="0" dirty="0" smtClean="0"/>
              <a:t> exposes a standard TCP socket API to language implementations on top of </a:t>
            </a:r>
            <a:r>
              <a:rPr lang="en-US" baseline="0" dirty="0" err="1" smtClean="0"/>
              <a:t>WebSockets</a:t>
            </a:r>
            <a:r>
              <a:rPr lang="en-US" baseline="0" dirty="0" smtClean="0"/>
              <a:t>, which are implemented in the latest version of every major browser.</a:t>
            </a:r>
            <a:br>
              <a:rPr lang="en-US" baseline="0" dirty="0" smtClean="0"/>
            </a:br>
            <a:endParaRPr lang="en-US" baseline="0" dirty="0" smtClean="0"/>
          </a:p>
          <a:p>
            <a:r>
              <a:rPr lang="en-US" baseline="0" dirty="0" smtClean="0"/>
              <a:t>While it is impossible to use </a:t>
            </a:r>
            <a:r>
              <a:rPr lang="en-US" baseline="0" dirty="0" err="1" smtClean="0"/>
              <a:t>WebSockets</a:t>
            </a:r>
            <a:r>
              <a:rPr lang="en-US" baseline="0" dirty="0" smtClean="0"/>
              <a:t> to make general-purpose binary TCP connections, it is possible to use software on either end to “bridge” the gap.</a:t>
            </a:r>
          </a:p>
          <a:p>
            <a:endParaRPr lang="en-US" baseline="0" dirty="0" smtClean="0"/>
          </a:p>
          <a:p>
            <a:r>
              <a:rPr lang="en-US" baseline="0" dirty="0" smtClean="0"/>
              <a:t>Doppio uses the </a:t>
            </a:r>
            <a:r>
              <a:rPr lang="en-US" baseline="0" dirty="0" err="1" smtClean="0"/>
              <a:t>Websockify</a:t>
            </a:r>
            <a:r>
              <a:rPr lang="en-US" baseline="0" dirty="0" smtClean="0"/>
              <a:t> library as this bridge. </a:t>
            </a:r>
            <a:r>
              <a:rPr lang="en-US" baseline="0" dirty="0" err="1" smtClean="0"/>
              <a:t>Websockify</a:t>
            </a:r>
            <a:r>
              <a:rPr lang="en-US" baseline="0" dirty="0" smtClean="0"/>
              <a:t> handles converting a binary stream of information into </a:t>
            </a:r>
            <a:r>
              <a:rPr lang="en-US" baseline="0" dirty="0" err="1" smtClean="0"/>
              <a:t>WebSocket</a:t>
            </a:r>
            <a:r>
              <a:rPr lang="en-US" baseline="0" dirty="0" smtClean="0"/>
              <a:t> messages (and vice versa) using JavaScript in the browser, and Python on the server.</a:t>
            </a:r>
          </a:p>
          <a:p>
            <a:endParaRPr lang="en-US" baseline="0" dirty="0" smtClean="0"/>
          </a:p>
          <a:p>
            <a:r>
              <a:rPr lang="en-US" baseline="0" dirty="0" err="1" smtClean="0"/>
              <a:t>Websockify</a:t>
            </a:r>
            <a:r>
              <a:rPr lang="en-US" baseline="0" dirty="0" smtClean="0"/>
              <a:t> also supports an implementation of </a:t>
            </a:r>
            <a:r>
              <a:rPr lang="en-US" baseline="0" dirty="0" err="1" smtClean="0"/>
              <a:t>WebSockets</a:t>
            </a:r>
            <a:r>
              <a:rPr lang="en-US" baseline="0" dirty="0" smtClean="0"/>
              <a:t> on top of Adobe Flash sockets, allowing Doppio Sockets to function in older browsers that lack </a:t>
            </a:r>
            <a:r>
              <a:rPr lang="en-US" baseline="0" dirty="0" err="1" smtClean="0"/>
              <a:t>WebSocket</a:t>
            </a:r>
            <a:r>
              <a:rPr lang="en-US" baseline="0" dirty="0" smtClean="0"/>
              <a:t> </a:t>
            </a:r>
            <a:r>
              <a:rPr lang="en-US" baseline="0" smtClean="0"/>
              <a:t>support.</a:t>
            </a:r>
            <a:endParaRPr lang="en-US" baseline="0" dirty="0" smtClean="0"/>
          </a:p>
        </p:txBody>
      </p:sp>
    </p:spTree>
    <p:extLst>
      <p:ext uri="{BB962C8B-B14F-4D97-AF65-F5344CB8AC3E}">
        <p14:creationId xmlns:p14="http://schemas.microsoft.com/office/powerpoint/2010/main" val="361651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Many</a:t>
            </a:r>
            <a:r>
              <a:rPr lang="en-US" baseline="0" dirty="0" smtClean="0"/>
              <a:t> people love JavaScript. But it is clear from the many programming languages out there that compile to or run in JavaScript that it is not perfect.</a:t>
            </a:r>
            <a:endParaRPr lang="en-US" dirty="0"/>
          </a:p>
        </p:txBody>
      </p:sp>
    </p:spTree>
    <p:extLst>
      <p:ext uri="{BB962C8B-B14F-4D97-AF65-F5344CB8AC3E}">
        <p14:creationId xmlns:p14="http://schemas.microsoft.com/office/powerpoint/2010/main" val="794962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The Doppio “unmanaged” heap</a:t>
            </a:r>
            <a:r>
              <a:rPr lang="en-US" baseline="0" dirty="0" smtClean="0"/>
              <a:t> uses a conventional heap design. Languages can map their explicit allocation interfaces onto the Doppio heap. For example, DoppioJVM maps a portion of the Java Class Library’s ‘Unsafe’ API to the Doppio heap.</a:t>
            </a:r>
          </a:p>
          <a:p>
            <a:endParaRPr lang="en-US" baseline="0" dirty="0" smtClean="0"/>
          </a:p>
          <a:p>
            <a:r>
              <a:rPr lang="en-US" baseline="0" dirty="0" smtClean="0"/>
              <a:t>Up until the relatively recent introduction of Typed Arrays, representing binary data in the browser has been difficult. Doppio uses its emulation of </a:t>
            </a:r>
            <a:r>
              <a:rPr lang="en-US" baseline="0" dirty="0" err="1" smtClean="0"/>
              <a:t>NodeJS</a:t>
            </a:r>
            <a:r>
              <a:rPr lang="en-US" baseline="0" dirty="0" smtClean="0"/>
              <a:t> buffers as an abstraction layer for storing and reading binary data.</a:t>
            </a:r>
          </a:p>
          <a:p>
            <a:endParaRPr lang="en-US" baseline="0" dirty="0" smtClean="0"/>
          </a:p>
          <a:p>
            <a:r>
              <a:rPr lang="en-US" baseline="0" dirty="0" smtClean="0"/>
              <a:t>In browsers with support for typed arrays, it uses a typical </a:t>
            </a:r>
            <a:r>
              <a:rPr lang="en-US" baseline="0" dirty="0" err="1" smtClean="0"/>
              <a:t>ArrayBuffer</a:t>
            </a:r>
            <a:r>
              <a:rPr lang="en-US" baseline="0" dirty="0" smtClean="0"/>
              <a:t>.</a:t>
            </a:r>
          </a:p>
          <a:p>
            <a:endParaRPr lang="en-US" baseline="0" dirty="0" smtClean="0"/>
          </a:p>
          <a:p>
            <a:r>
              <a:rPr lang="en-US" baseline="0" dirty="0" smtClean="0"/>
              <a:t>In browsers with support for the HTML5 canvas but no support for typed arrays, it uses a </a:t>
            </a:r>
            <a:r>
              <a:rPr lang="en-US" baseline="0" dirty="0" err="1" smtClean="0"/>
              <a:t>CanvasPixelArray</a:t>
            </a:r>
            <a:r>
              <a:rPr lang="en-US" baseline="0" dirty="0" smtClean="0"/>
              <a:t>, which, prior to the introduction of Typed Arrays, backed canvas </a:t>
            </a:r>
            <a:r>
              <a:rPr lang="en-US" baseline="0" dirty="0" err="1" smtClean="0"/>
              <a:t>ImageData</a:t>
            </a:r>
            <a:r>
              <a:rPr lang="en-US" baseline="0" dirty="0" smtClean="0"/>
              <a:t> objects. It is the ancestor to the UInt8ClampedArray, which is the Typed Array that currently backs </a:t>
            </a:r>
            <a:r>
              <a:rPr lang="en-US" baseline="0" dirty="0" err="1" smtClean="0"/>
              <a:t>ImageData</a:t>
            </a:r>
            <a:r>
              <a:rPr lang="en-US" baseline="0" dirty="0" smtClean="0"/>
              <a:t> objects.</a:t>
            </a:r>
          </a:p>
          <a:p>
            <a:endParaRPr lang="en-US" baseline="0" dirty="0" smtClean="0"/>
          </a:p>
          <a:p>
            <a:r>
              <a:rPr lang="en-US" baseline="0" dirty="0" smtClean="0"/>
              <a:t>Finally, if it’s IE8– I mean, a browser that supports neither, it uses an array of 32-bit integers. As you may know, JavaScript numbers are actually doubles, so this may result in 2X memory overhead, depending on how the JavaScript engine represents them. While many people currently opt to use an array of 8-bit integers, this is space-inefficient, and slow for large reads or writes. Doppio brings the “fun” of aligned memory access optimizations to the browser.</a:t>
            </a:r>
          </a:p>
          <a:p>
            <a:endParaRPr lang="en-US" baseline="0" dirty="0" smtClean="0"/>
          </a:p>
          <a:p>
            <a:r>
              <a:rPr lang="en-US" baseline="0" dirty="0" smtClean="0"/>
              <a:t>(If anyone asks: </a:t>
            </a:r>
          </a:p>
          <a:p>
            <a:r>
              <a:rPr lang="en-US" baseline="0" dirty="0" smtClean="0"/>
              <a:t>For the non-typed array representations, our Buffer implementation contains all of the logic required to reinterpret bytes of data as integers and floating point numbers of various sizes.</a:t>
            </a:r>
          </a:p>
          <a:p>
            <a:r>
              <a:rPr lang="en-US" baseline="0" dirty="0" smtClean="0"/>
              <a:t>)</a:t>
            </a:r>
          </a:p>
          <a:p>
            <a:endParaRPr lang="en-US" baseline="0" dirty="0" smtClean="0"/>
          </a:p>
          <a:p>
            <a:r>
              <a:rPr lang="en-US" baseline="0" dirty="0" smtClean="0"/>
              <a:t>(If you want to show code for funs:</a:t>
            </a:r>
          </a:p>
          <a:p>
            <a:r>
              <a:rPr lang="en-US" baseline="0" dirty="0" err="1" smtClean="0"/>
              <a:t>Int</a:t>
            </a:r>
            <a:r>
              <a:rPr lang="en-US" baseline="0" dirty="0" smtClean="0"/>
              <a:t> =&gt; float https://github.com/jvilk/BrowserFS/blob/master/src/core/buffer_core.ts#L400</a:t>
            </a:r>
          </a:p>
          <a:p>
            <a:r>
              <a:rPr lang="en-US" baseline="0" dirty="0" smtClean="0"/>
              <a:t>2 32-bit </a:t>
            </a:r>
            <a:r>
              <a:rPr lang="en-US" baseline="0" dirty="0" err="1" smtClean="0"/>
              <a:t>ints</a:t>
            </a:r>
            <a:r>
              <a:rPr lang="en-US" baseline="0" dirty="0" smtClean="0"/>
              <a:t> =&gt; double https://github.com/jvilk/BrowserFS/blob/master/src/core/buffer_core.ts#L423</a:t>
            </a:r>
          </a:p>
          <a:p>
            <a:r>
              <a:rPr lang="en-US" baseline="0" dirty="0" smtClean="0"/>
              <a:t>Double =&gt; 2 32-bit </a:t>
            </a:r>
            <a:r>
              <a:rPr lang="en-US" baseline="0" dirty="0" err="1" smtClean="0"/>
              <a:t>ints</a:t>
            </a:r>
            <a:r>
              <a:rPr lang="en-US" baseline="0" dirty="0" smtClean="0"/>
              <a:t> https://github.com/jvilk/BrowserFS/blob/master/src/core/buffer_core.ts#L349</a:t>
            </a:r>
          </a:p>
          <a:p>
            <a:r>
              <a:rPr lang="en-US" baseline="0" dirty="0" smtClean="0"/>
              <a:t>Float =&gt; 32-bit </a:t>
            </a:r>
            <a:r>
              <a:rPr lang="en-US" baseline="0" dirty="0" err="1" smtClean="0"/>
              <a:t>int</a:t>
            </a:r>
            <a:r>
              <a:rPr lang="en-US" baseline="0" dirty="0" smtClean="0"/>
              <a:t>: https://github.com/jvilk/BrowserFS/blob/master/src/core/buffer_core.ts#L306</a:t>
            </a:r>
          </a:p>
          <a:p>
            <a:r>
              <a:rPr lang="en-US" baseline="0" dirty="0" smtClean="0"/>
              <a:t>Binary data =&gt; UTF8: https://github.com/jvilk/BrowserFS/blob/master/src/core/string_util.ts#L109</a:t>
            </a:r>
          </a:p>
          <a:p>
            <a:r>
              <a:rPr lang="en-US" baseline="0" dirty="0" smtClean="0"/>
              <a:t>)</a:t>
            </a:r>
          </a:p>
          <a:p>
            <a:endParaRPr lang="en-US" baseline="0" dirty="0" smtClean="0"/>
          </a:p>
          <a:p>
            <a:r>
              <a:rPr lang="en-US" baseline="0" dirty="0" smtClean="0"/>
              <a:t>(If anybody asks: We use Little Endian, just like the Web)</a:t>
            </a:r>
          </a:p>
          <a:p>
            <a:endParaRPr lang="en-US" dirty="0"/>
          </a:p>
        </p:txBody>
      </p:sp>
    </p:spTree>
    <p:extLst>
      <p:ext uri="{BB962C8B-B14F-4D97-AF65-F5344CB8AC3E}">
        <p14:creationId xmlns:p14="http://schemas.microsoft.com/office/powerpoint/2010/main" val="3616517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The Doppio “unmanaged” heap</a:t>
            </a:r>
            <a:r>
              <a:rPr lang="en-US" baseline="0" dirty="0" smtClean="0"/>
              <a:t> uses a conventional heap design. Languages can map their explicit allocation interfaces onto the Doppio heap. For example, DoppioJVM maps a portion of the Java Class Library’s ‘Unsafe’ API to the Doppio heap.</a:t>
            </a:r>
          </a:p>
          <a:p>
            <a:endParaRPr lang="en-US" baseline="0" dirty="0" smtClean="0"/>
          </a:p>
          <a:p>
            <a:r>
              <a:rPr lang="en-US" baseline="0" dirty="0" smtClean="0"/>
              <a:t>Up until the relatively recent introduction of Typed Arrays, representing binary data in the browser has been difficult. Doppio uses its emulation of </a:t>
            </a:r>
            <a:r>
              <a:rPr lang="en-US" baseline="0" dirty="0" err="1" smtClean="0"/>
              <a:t>NodeJS</a:t>
            </a:r>
            <a:r>
              <a:rPr lang="en-US" baseline="0" dirty="0" smtClean="0"/>
              <a:t> buffers as an abstraction layer for storing and reading binary data.</a:t>
            </a:r>
          </a:p>
          <a:p>
            <a:endParaRPr lang="en-US" baseline="0" dirty="0" smtClean="0"/>
          </a:p>
          <a:p>
            <a:r>
              <a:rPr lang="en-US" baseline="0" dirty="0" smtClean="0"/>
              <a:t>In browsers with support for typed arrays, it uses a typical </a:t>
            </a:r>
            <a:r>
              <a:rPr lang="en-US" baseline="0" dirty="0" err="1" smtClean="0"/>
              <a:t>ArrayBuffer</a:t>
            </a:r>
            <a:r>
              <a:rPr lang="en-US" baseline="0" dirty="0" smtClean="0"/>
              <a:t>.</a:t>
            </a:r>
          </a:p>
          <a:p>
            <a:endParaRPr lang="en-US" baseline="0" dirty="0" smtClean="0"/>
          </a:p>
          <a:p>
            <a:r>
              <a:rPr lang="en-US" baseline="0" dirty="0" smtClean="0"/>
              <a:t>In browsers with support for the HTML5 canvas but no support for typed arrays, it uses a </a:t>
            </a:r>
            <a:r>
              <a:rPr lang="en-US" baseline="0" dirty="0" err="1" smtClean="0"/>
              <a:t>CanvasPixelArray</a:t>
            </a:r>
            <a:r>
              <a:rPr lang="en-US" baseline="0" dirty="0" smtClean="0"/>
              <a:t>, which, prior to the introduction of Typed Arrays, backed canvas </a:t>
            </a:r>
            <a:r>
              <a:rPr lang="en-US" baseline="0" dirty="0" err="1" smtClean="0"/>
              <a:t>ImageData</a:t>
            </a:r>
            <a:r>
              <a:rPr lang="en-US" baseline="0" dirty="0" smtClean="0"/>
              <a:t> objects. It is the ancestor to the UInt8ClampedArray, which is the Typed Array that currently backs </a:t>
            </a:r>
            <a:r>
              <a:rPr lang="en-US" baseline="0" dirty="0" err="1" smtClean="0"/>
              <a:t>ImageData</a:t>
            </a:r>
            <a:r>
              <a:rPr lang="en-US" baseline="0" dirty="0" smtClean="0"/>
              <a:t> objects.</a:t>
            </a:r>
          </a:p>
          <a:p>
            <a:endParaRPr lang="en-US" baseline="0" dirty="0" smtClean="0"/>
          </a:p>
          <a:p>
            <a:r>
              <a:rPr lang="en-US" baseline="0" dirty="0" smtClean="0"/>
              <a:t>Finally, if it’s IE8– I mean, a browser that supports neither, it uses an array of 32-bit integers. As you may know, JavaScript numbers are actually doubles, so this may result in 2X memory overhead, depending on how the JavaScript engine represents them. While many people currently opt to use an array of 8-bit integers, this is space-inefficient, and slow for large reads or writes. Doppio brings the “fun” of aligned memory access optimizations to the browser.</a:t>
            </a:r>
          </a:p>
          <a:p>
            <a:endParaRPr lang="en-US" baseline="0" dirty="0" smtClean="0"/>
          </a:p>
          <a:p>
            <a:r>
              <a:rPr lang="en-US" baseline="0" dirty="0" smtClean="0"/>
              <a:t>(If anyone asks: </a:t>
            </a:r>
          </a:p>
          <a:p>
            <a:r>
              <a:rPr lang="en-US" baseline="0" dirty="0" smtClean="0"/>
              <a:t>For the non-typed array representations, our Buffer implementation contains all of the logic required to reinterpret bytes of data as integers and floating point numbers of various sizes.</a:t>
            </a:r>
          </a:p>
          <a:p>
            <a:r>
              <a:rPr lang="en-US" baseline="0" dirty="0" smtClean="0"/>
              <a:t>)</a:t>
            </a:r>
          </a:p>
          <a:p>
            <a:endParaRPr lang="en-US" baseline="0" dirty="0" smtClean="0"/>
          </a:p>
          <a:p>
            <a:r>
              <a:rPr lang="en-US" baseline="0" dirty="0" smtClean="0"/>
              <a:t>(If you want to show code for funs:</a:t>
            </a:r>
          </a:p>
          <a:p>
            <a:r>
              <a:rPr lang="en-US" baseline="0" dirty="0" err="1" smtClean="0"/>
              <a:t>Int</a:t>
            </a:r>
            <a:r>
              <a:rPr lang="en-US" baseline="0" dirty="0" smtClean="0"/>
              <a:t> =&gt; float https://github.com/jvilk/BrowserFS/blob/master/src/core/buffer_core.ts#L400</a:t>
            </a:r>
          </a:p>
          <a:p>
            <a:r>
              <a:rPr lang="en-US" baseline="0" dirty="0" smtClean="0"/>
              <a:t>2 32-bit </a:t>
            </a:r>
            <a:r>
              <a:rPr lang="en-US" baseline="0" dirty="0" err="1" smtClean="0"/>
              <a:t>ints</a:t>
            </a:r>
            <a:r>
              <a:rPr lang="en-US" baseline="0" dirty="0" smtClean="0"/>
              <a:t> =&gt; double https://github.com/jvilk/BrowserFS/blob/master/src/core/buffer_core.ts#L423</a:t>
            </a:r>
          </a:p>
          <a:p>
            <a:r>
              <a:rPr lang="en-US" baseline="0" dirty="0" smtClean="0"/>
              <a:t>Double =&gt; 2 32-bit </a:t>
            </a:r>
            <a:r>
              <a:rPr lang="en-US" baseline="0" dirty="0" err="1" smtClean="0"/>
              <a:t>ints</a:t>
            </a:r>
            <a:r>
              <a:rPr lang="en-US" baseline="0" dirty="0" smtClean="0"/>
              <a:t> https://github.com/jvilk/BrowserFS/blob/master/src/core/buffer_core.ts#L349</a:t>
            </a:r>
          </a:p>
          <a:p>
            <a:r>
              <a:rPr lang="en-US" baseline="0" dirty="0" smtClean="0"/>
              <a:t>Float =&gt; 32-bit </a:t>
            </a:r>
            <a:r>
              <a:rPr lang="en-US" baseline="0" dirty="0" err="1" smtClean="0"/>
              <a:t>int</a:t>
            </a:r>
            <a:r>
              <a:rPr lang="en-US" baseline="0" dirty="0" smtClean="0"/>
              <a:t>: https://github.com/jvilk/BrowserFS/blob/master/src/core/buffer_core.ts#L306</a:t>
            </a:r>
          </a:p>
          <a:p>
            <a:r>
              <a:rPr lang="en-US" baseline="0" dirty="0" smtClean="0"/>
              <a:t>Binary data =&gt; UTF8: https://github.com/jvilk/BrowserFS/blob/master/src/core/string_util.ts#L109</a:t>
            </a:r>
          </a:p>
          <a:p>
            <a:r>
              <a:rPr lang="en-US" baseline="0" dirty="0" smtClean="0"/>
              <a:t>)</a:t>
            </a:r>
          </a:p>
          <a:p>
            <a:endParaRPr lang="en-US" baseline="0" dirty="0" smtClean="0"/>
          </a:p>
          <a:p>
            <a:r>
              <a:rPr lang="en-US" baseline="0" dirty="0" smtClean="0"/>
              <a:t>(If anybody asks: We use Little Endian, just like the Web)</a:t>
            </a:r>
          </a:p>
          <a:p>
            <a:endParaRPr lang="en-US" dirty="0"/>
          </a:p>
        </p:txBody>
      </p:sp>
    </p:spTree>
    <p:extLst>
      <p:ext uri="{BB962C8B-B14F-4D97-AF65-F5344CB8AC3E}">
        <p14:creationId xmlns:p14="http://schemas.microsoft.com/office/powerpoint/2010/main" val="3616517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JVM Interpreter</a:t>
            </a:r>
            <a:r>
              <a:rPr lang="en-US" baseline="0" dirty="0" smtClean="0"/>
              <a:t> in JavaScript, executes within </a:t>
            </a:r>
            <a:r>
              <a:rPr lang="en-US" baseline="0" dirty="0" err="1" smtClean="0"/>
              <a:t>Doppio’s</a:t>
            </a:r>
            <a:r>
              <a:rPr lang="en-US" baseline="0" dirty="0" smtClean="0"/>
              <a:t> execution environment and uses its OS abstractions.</a:t>
            </a:r>
          </a:p>
          <a:p>
            <a:r>
              <a:rPr lang="en-US" baseline="0" dirty="0" smtClean="0"/>
              <a:t>Can run unmodified programs, etc.</a:t>
            </a:r>
          </a:p>
        </p:txBody>
      </p:sp>
    </p:spTree>
    <p:extLst>
      <p:ext uri="{BB962C8B-B14F-4D97-AF65-F5344CB8AC3E}">
        <p14:creationId xmlns:p14="http://schemas.microsoft.com/office/powerpoint/2010/main" val="1414232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JVM Interpreter</a:t>
            </a:r>
            <a:r>
              <a:rPr lang="en-US" baseline="0" dirty="0" smtClean="0"/>
              <a:t> in JavaScript, executes within </a:t>
            </a:r>
            <a:r>
              <a:rPr lang="en-US" baseline="0" dirty="0" err="1" smtClean="0"/>
              <a:t>Doppio’s</a:t>
            </a:r>
            <a:r>
              <a:rPr lang="en-US" baseline="0" dirty="0" smtClean="0"/>
              <a:t> execution environment and uses its OS abstractions.</a:t>
            </a:r>
          </a:p>
          <a:p>
            <a:r>
              <a:rPr lang="en-US" baseline="0" dirty="0" smtClean="0"/>
              <a:t>Can run unmodified programs, etc.</a:t>
            </a:r>
          </a:p>
        </p:txBody>
      </p:sp>
    </p:spTree>
    <p:extLst>
      <p:ext uri="{BB962C8B-B14F-4D97-AF65-F5344CB8AC3E}">
        <p14:creationId xmlns:p14="http://schemas.microsoft.com/office/powerpoint/2010/main" val="1414232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Benchmarked</a:t>
            </a:r>
            <a:r>
              <a:rPr lang="en-US" baseline="0" dirty="0" smtClean="0"/>
              <a:t> DoppioJVM, compared it against </a:t>
            </a:r>
            <a:r>
              <a:rPr lang="en-US" baseline="0" dirty="0" err="1" smtClean="0"/>
              <a:t>HotSpot</a:t>
            </a:r>
            <a:r>
              <a:rPr lang="en-US" baseline="0" dirty="0" smtClean="0"/>
              <a:t> interpreter</a:t>
            </a:r>
            <a:endParaRPr lang="en-US" dirty="0"/>
          </a:p>
        </p:txBody>
      </p:sp>
    </p:spTree>
    <p:extLst>
      <p:ext uri="{BB962C8B-B14F-4D97-AF65-F5344CB8AC3E}">
        <p14:creationId xmlns:p14="http://schemas.microsoft.com/office/powerpoint/2010/main" val="1826765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sz="1200" kern="1200" dirty="0" smtClean="0">
                <a:solidFill>
                  <a:schemeClr val="tx1"/>
                </a:solidFill>
                <a:effectLst/>
                <a:latin typeface="Times"/>
                <a:ea typeface="+mn-ea"/>
                <a:cs typeface="+mn-cs"/>
              </a:rPr>
              <a:t>DoppioJVM</a:t>
            </a:r>
            <a:r>
              <a:rPr lang="en-US" sz="1200" kern="1200" baseline="0" dirty="0" smtClean="0">
                <a:solidFill>
                  <a:schemeClr val="tx1"/>
                </a:solidFill>
                <a:effectLst/>
                <a:latin typeface="Times"/>
                <a:ea typeface="+mn-ea"/>
                <a:cs typeface="+mn-cs"/>
              </a:rPr>
              <a:t> is </a:t>
            </a:r>
            <a:r>
              <a:rPr lang="en-US" sz="1200" kern="1200" baseline="0" dirty="0" err="1" smtClean="0">
                <a:solidFill>
                  <a:schemeClr val="tx1"/>
                </a:solidFill>
                <a:effectLst/>
                <a:latin typeface="Times"/>
                <a:ea typeface="+mn-ea"/>
                <a:cs typeface="+mn-cs"/>
              </a:rPr>
              <a:t>untuned</a:t>
            </a:r>
            <a:r>
              <a:rPr lang="en-US" sz="1200" kern="1200" baseline="0" dirty="0" smtClean="0">
                <a:solidFill>
                  <a:schemeClr val="tx1"/>
                </a:solidFill>
                <a:effectLst/>
                <a:latin typeface="Times"/>
                <a:ea typeface="+mn-ea"/>
                <a:cs typeface="+mn-cs"/>
              </a:rPr>
              <a:t>, etc.</a:t>
            </a:r>
            <a:endParaRPr lang="en-US" sz="1200" kern="1200" dirty="0" smtClean="0">
              <a:solidFill>
                <a:schemeClr val="tx1"/>
              </a:solidFill>
              <a:effectLst/>
              <a:latin typeface="Times"/>
              <a:ea typeface="+mn-ea"/>
              <a:cs typeface="+mn-cs"/>
            </a:endParaRPr>
          </a:p>
          <a:p>
            <a:endParaRPr lang="en-US" sz="1200" kern="1200" dirty="0" smtClean="0">
              <a:solidFill>
                <a:schemeClr val="tx1"/>
              </a:solidFill>
              <a:effectLst/>
              <a:latin typeface="Times"/>
              <a:ea typeface="+mn-ea"/>
              <a:cs typeface="+mn-cs"/>
            </a:endParaRPr>
          </a:p>
          <a:p>
            <a:r>
              <a:rPr lang="en-US" sz="1200" kern="1200" dirty="0" smtClean="0">
                <a:solidFill>
                  <a:schemeClr val="tx1"/>
                </a:solidFill>
                <a:effectLst/>
                <a:latin typeface="Times"/>
                <a:ea typeface="+mn-ea"/>
                <a:cs typeface="+mn-cs"/>
              </a:rPr>
              <a:t>DoppioJVM achieves its highest performance on Chrome:</a:t>
            </a:r>
            <a:r>
              <a:rPr lang="en-US" dirty="0" smtClean="0"/>
              <a:t> </a:t>
            </a:r>
            <a:r>
              <a:rPr lang="en-US" sz="1200" kern="1200" dirty="0" smtClean="0">
                <a:solidFill>
                  <a:schemeClr val="tx1"/>
                </a:solidFill>
                <a:effectLst/>
                <a:latin typeface="Times"/>
                <a:ea typeface="+mn-ea"/>
                <a:cs typeface="+mn-cs"/>
              </a:rPr>
              <a:t>compared to the </a:t>
            </a:r>
            <a:r>
              <a:rPr lang="en-US" sz="1200" u="sng" kern="1200" dirty="0" err="1" smtClean="0">
                <a:solidFill>
                  <a:schemeClr val="tx1"/>
                </a:solidFill>
                <a:effectLst/>
                <a:latin typeface="Times"/>
                <a:ea typeface="+mn-ea"/>
                <a:cs typeface="+mn-cs"/>
              </a:rPr>
              <a:t>HotSpot</a:t>
            </a:r>
            <a:r>
              <a:rPr lang="en-US" sz="1200" kern="1200" dirty="0" smtClean="0">
                <a:solidFill>
                  <a:schemeClr val="tx1"/>
                </a:solidFill>
                <a:effectLst/>
                <a:latin typeface="Times"/>
                <a:ea typeface="+mn-ea"/>
                <a:cs typeface="+mn-cs"/>
              </a:rPr>
              <a:t> interpreter, DoppioJVM runs between</a:t>
            </a:r>
            <a:r>
              <a:rPr lang="en-US" dirty="0" smtClean="0"/>
              <a:t> </a:t>
            </a:r>
            <a:r>
              <a:rPr lang="en-US" sz="1200" kern="1200" dirty="0" smtClean="0">
                <a:solidFill>
                  <a:schemeClr val="tx1"/>
                </a:solidFill>
                <a:effectLst/>
                <a:latin typeface="Times"/>
                <a:ea typeface="+mn-ea"/>
                <a:cs typeface="+mn-cs"/>
              </a:rPr>
              <a:t>24x and 42x (geometric mean: 32x)</a:t>
            </a:r>
          </a:p>
          <a:p>
            <a:endParaRPr lang="en-US" sz="1200" kern="1200" dirty="0" smtClean="0">
              <a:solidFill>
                <a:schemeClr val="tx1"/>
              </a:solidFill>
              <a:effectLst/>
              <a:latin typeface="Times"/>
              <a:ea typeface="+mn-ea"/>
              <a:cs typeface="+mn-cs"/>
            </a:endParaRPr>
          </a:p>
          <a:p>
            <a:r>
              <a:rPr lang="en-US" sz="1200" kern="1200" dirty="0" smtClean="0">
                <a:solidFill>
                  <a:schemeClr val="tx1"/>
                </a:solidFill>
                <a:effectLst/>
                <a:latin typeface="Times"/>
                <a:ea typeface="+mn-ea"/>
                <a:cs typeface="+mn-cs"/>
              </a:rPr>
              <a:t>The</a:t>
            </a:r>
            <a:r>
              <a:rPr lang="en-US" sz="1200" kern="1200" baseline="0" dirty="0" smtClean="0">
                <a:solidFill>
                  <a:schemeClr val="tx1"/>
                </a:solidFill>
                <a:effectLst/>
                <a:latin typeface="Times"/>
                <a:ea typeface="+mn-ea"/>
                <a:cs typeface="+mn-cs"/>
              </a:rPr>
              <a:t> </a:t>
            </a:r>
            <a:r>
              <a:rPr lang="en-US" sz="1200" kern="1200" baseline="0" dirty="0" err="1" smtClean="0">
                <a:solidFill>
                  <a:schemeClr val="tx1"/>
                </a:solidFill>
                <a:effectLst/>
                <a:latin typeface="Times"/>
                <a:ea typeface="+mn-ea"/>
                <a:cs typeface="+mn-cs"/>
              </a:rPr>
              <a:t>javap</a:t>
            </a:r>
            <a:r>
              <a:rPr lang="en-US" sz="1200" kern="1200" baseline="0" dirty="0" smtClean="0">
                <a:solidFill>
                  <a:schemeClr val="tx1"/>
                </a:solidFill>
                <a:effectLst/>
                <a:latin typeface="Times"/>
                <a:ea typeface="+mn-ea"/>
                <a:cs typeface="+mn-cs"/>
              </a:rPr>
              <a:t> benchmark took abnormally long to complete in Safari. This was caused by a severe memory leak tied to Safari’s Typed Array implementation, which has since been fixed. The </a:t>
            </a:r>
            <a:r>
              <a:rPr lang="en-US" sz="1200" kern="1200" baseline="0" dirty="0" err="1" smtClean="0">
                <a:solidFill>
                  <a:schemeClr val="tx1"/>
                </a:solidFill>
                <a:effectLst/>
                <a:latin typeface="Times"/>
                <a:ea typeface="+mn-ea"/>
                <a:cs typeface="+mn-cs"/>
              </a:rPr>
              <a:t>javap</a:t>
            </a:r>
            <a:r>
              <a:rPr lang="en-US" sz="1200" kern="1200" baseline="0" dirty="0" smtClean="0">
                <a:solidFill>
                  <a:schemeClr val="tx1"/>
                </a:solidFill>
                <a:effectLst/>
                <a:latin typeface="Times"/>
                <a:ea typeface="+mn-ea"/>
                <a:cs typeface="+mn-cs"/>
              </a:rPr>
              <a:t> benchmark is the most file system intensive benchmark out of all of the </a:t>
            </a:r>
            <a:endParaRPr lang="en-US" dirty="0"/>
          </a:p>
        </p:txBody>
      </p:sp>
    </p:spTree>
    <p:extLst>
      <p:ext uri="{BB962C8B-B14F-4D97-AF65-F5344CB8AC3E}">
        <p14:creationId xmlns:p14="http://schemas.microsoft.com/office/powerpoint/2010/main" val="3008959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DoppioJVM is currently used on the University of Illinois’ CodeMoo.com website,</a:t>
            </a:r>
            <a:r>
              <a:rPr lang="en-US" baseline="0" dirty="0" smtClean="0"/>
              <a:t> which teaches children basic programming skills through interactive games.</a:t>
            </a:r>
          </a:p>
          <a:p>
            <a:endParaRPr lang="en-US" baseline="0" dirty="0" smtClean="0"/>
          </a:p>
          <a:p>
            <a:r>
              <a:rPr lang="en-US" baseline="0" dirty="0" smtClean="0"/>
              <a:t>For example, in this game, children must string together the commands “go”, “jump”, and “</a:t>
            </a:r>
            <a:r>
              <a:rPr lang="en-US" baseline="0" dirty="0" err="1" smtClean="0"/>
              <a:t>turnRight</a:t>
            </a:r>
            <a:r>
              <a:rPr lang="en-US" baseline="0" dirty="0" smtClean="0"/>
              <a:t>” to lead their character to the goal without bumping into an enemy.</a:t>
            </a:r>
          </a:p>
          <a:p>
            <a:endParaRPr lang="en-US" baseline="0" dirty="0" smtClean="0"/>
          </a:p>
          <a:p>
            <a:r>
              <a:rPr lang="en-US" baseline="0" dirty="0" smtClean="0"/>
              <a:t>They click on the buttons to insert function calls into the program, and then click the green button to compile and run the program.</a:t>
            </a:r>
          </a:p>
          <a:p>
            <a:endParaRPr lang="en-US" baseline="0" dirty="0" smtClean="0"/>
          </a:p>
          <a:p>
            <a:r>
              <a:rPr lang="en-US" baseline="0" dirty="0" smtClean="0"/>
              <a:t>As you might expect, </a:t>
            </a:r>
            <a:r>
              <a:rPr lang="en-US" baseline="0" dirty="0" err="1" smtClean="0"/>
              <a:t>CodeMoo</a:t>
            </a:r>
            <a:r>
              <a:rPr lang="en-US" baseline="0" dirty="0" smtClean="0"/>
              <a:t> places these instructions into a Java file, uses Doppio to compile and run the program entirely in JavaScript.</a:t>
            </a:r>
          </a:p>
          <a:p>
            <a:endParaRPr lang="en-US" baseline="0" dirty="0" smtClean="0"/>
          </a:p>
          <a:p>
            <a:r>
              <a:rPr lang="en-US" baseline="0" dirty="0" smtClean="0"/>
              <a:t>The functions ‘</a:t>
            </a:r>
            <a:r>
              <a:rPr lang="en-US" baseline="0" dirty="0" err="1" smtClean="0"/>
              <a:t>turnRight</a:t>
            </a:r>
            <a:r>
              <a:rPr lang="en-US" baseline="0" dirty="0" smtClean="0"/>
              <a:t>’, ‘go’, etc. are blocking functions from the Java point of view, but are non-blocking in JavaScript. Each trigger a Doppio thread to suspend to context switch to the browser, which updates the display to animate the character.</a:t>
            </a:r>
          </a:p>
          <a:p>
            <a:endParaRPr lang="en-US" baseline="0" dirty="0" smtClean="0"/>
          </a:p>
        </p:txBody>
      </p:sp>
    </p:spTree>
    <p:extLst>
      <p:ext uri="{BB962C8B-B14F-4D97-AF65-F5344CB8AC3E}">
        <p14:creationId xmlns:p14="http://schemas.microsoft.com/office/powerpoint/2010/main" val="1857454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err="1" smtClean="0"/>
              <a:t>Emscripten</a:t>
            </a:r>
            <a:r>
              <a:rPr lang="en-US" baseline="0" dirty="0" smtClean="0"/>
              <a:t> doesn’t modify the execution environment.</a:t>
            </a:r>
          </a:p>
          <a:p>
            <a:r>
              <a:rPr lang="en-US" baseline="0" dirty="0" smtClean="0"/>
              <a:t>Programs are modified to work around web’s limitations. Any blocking OS services must also be blocking in JavaScript, fundamentally limiting how </a:t>
            </a:r>
            <a:r>
              <a:rPr lang="en-US" baseline="0" dirty="0" err="1" smtClean="0"/>
              <a:t>Emscripten</a:t>
            </a:r>
            <a:r>
              <a:rPr lang="en-US" baseline="0" dirty="0" smtClean="0"/>
              <a:t> can emulate required native resources.</a:t>
            </a:r>
          </a:p>
          <a:p>
            <a:r>
              <a:rPr lang="en-US" baseline="0" dirty="0" smtClean="0"/>
              <a:t>However, it can use </a:t>
            </a:r>
            <a:r>
              <a:rPr lang="en-US" baseline="0" dirty="0" err="1" smtClean="0"/>
              <a:t>Doppio’s</a:t>
            </a:r>
            <a:r>
              <a:rPr lang="en-US" baseline="0" dirty="0" smtClean="0"/>
              <a:t> synchronous operating system services.</a:t>
            </a:r>
          </a:p>
          <a:p>
            <a:r>
              <a:rPr lang="en-US" baseline="0" dirty="0" smtClean="0"/>
              <a:t>In particular, we wrote a plugin for </a:t>
            </a:r>
            <a:r>
              <a:rPr lang="en-US" baseline="0" dirty="0" err="1" smtClean="0"/>
              <a:t>Emscripten’s</a:t>
            </a:r>
            <a:r>
              <a:rPr lang="en-US" baseline="0" dirty="0" smtClean="0"/>
              <a:t> file system, allowing </a:t>
            </a:r>
            <a:r>
              <a:rPr lang="en-US" baseline="0" dirty="0" err="1" smtClean="0"/>
              <a:t>Emscripten</a:t>
            </a:r>
            <a:r>
              <a:rPr lang="en-US" baseline="0" dirty="0" smtClean="0"/>
              <a:t> to make use of our synchronous file system </a:t>
            </a:r>
            <a:r>
              <a:rPr lang="en-US" baseline="0" dirty="0" err="1" smtClean="0"/>
              <a:t>backends</a:t>
            </a:r>
            <a:r>
              <a:rPr lang="en-US" baseline="0" dirty="0" smtClean="0"/>
              <a:t>: the </a:t>
            </a:r>
            <a:r>
              <a:rPr lang="en-US" baseline="0" dirty="0" err="1" smtClean="0"/>
              <a:t>ZipfileFS</a:t>
            </a:r>
            <a:r>
              <a:rPr lang="en-US" baseline="0" dirty="0" smtClean="0"/>
              <a:t>, </a:t>
            </a:r>
            <a:r>
              <a:rPr lang="en-US" baseline="0" dirty="0" err="1" smtClean="0"/>
              <a:t>XmlHttpRequest</a:t>
            </a:r>
            <a:r>
              <a:rPr lang="en-US" baseline="0" dirty="0" smtClean="0"/>
              <a:t> file system, the </a:t>
            </a:r>
            <a:r>
              <a:rPr lang="en-US" baseline="0" dirty="0" err="1" smtClean="0"/>
              <a:t>localStorage</a:t>
            </a:r>
            <a:r>
              <a:rPr lang="en-US" baseline="0" dirty="0" smtClean="0"/>
              <a:t> file system, and the in-memory file system.</a:t>
            </a:r>
          </a:p>
        </p:txBody>
      </p:sp>
    </p:spTree>
    <p:extLst>
      <p:ext uri="{BB962C8B-B14F-4D97-AF65-F5344CB8AC3E}">
        <p14:creationId xmlns:p14="http://schemas.microsoft.com/office/powerpoint/2010/main" val="1209495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As</a:t>
            </a:r>
            <a:r>
              <a:rPr lang="en-US" baseline="0" dirty="0" smtClean="0"/>
              <a:t> a case study, we mounted the Doppio file system into </a:t>
            </a:r>
            <a:r>
              <a:rPr lang="en-US" baseline="0" dirty="0" err="1" smtClean="0"/>
              <a:t>Emscripten</a:t>
            </a:r>
            <a:r>
              <a:rPr lang="en-US" baseline="0" dirty="0" smtClean="0"/>
              <a:t> to enable the game ‘Me and My Shadow’, previously ported to </a:t>
            </a:r>
            <a:r>
              <a:rPr lang="en-US" baseline="0" dirty="0" err="1" smtClean="0"/>
              <a:t>Emscripten</a:t>
            </a:r>
            <a:r>
              <a:rPr lang="en-US" baseline="0" dirty="0" smtClean="0"/>
              <a:t> by </a:t>
            </a:r>
            <a:r>
              <a:rPr lang="en-US" baseline="0" dirty="0" err="1" smtClean="0"/>
              <a:t>Alon</a:t>
            </a:r>
            <a:r>
              <a:rPr lang="en-US" baseline="0" dirty="0" smtClean="0"/>
              <a:t>, to function without explicit file reloading, and to save game data to </a:t>
            </a:r>
            <a:r>
              <a:rPr lang="en-US" baseline="0" dirty="0" err="1" smtClean="0"/>
              <a:t>localStorage</a:t>
            </a:r>
            <a:r>
              <a:rPr lang="en-US" baseline="0" dirty="0" smtClean="0"/>
              <a:t>.</a:t>
            </a:r>
          </a:p>
          <a:p>
            <a:endParaRPr lang="en-US" baseline="0" dirty="0" smtClean="0"/>
          </a:p>
          <a:p>
            <a:r>
              <a:rPr lang="en-US" baseline="0" dirty="0" smtClean="0"/>
              <a:t>Prior to this, you would start up a game…</a:t>
            </a:r>
            <a:endParaRPr lang="en-US" dirty="0"/>
          </a:p>
        </p:txBody>
      </p:sp>
    </p:spTree>
    <p:extLst>
      <p:ext uri="{BB962C8B-B14F-4D97-AF65-F5344CB8AC3E}">
        <p14:creationId xmlns:p14="http://schemas.microsoft.com/office/powerpoint/2010/main" val="3840039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Choose</a:t>
            </a:r>
            <a:r>
              <a:rPr lang="en-US" baseline="0" dirty="0" smtClean="0"/>
              <a:t> Level 1…</a:t>
            </a:r>
            <a:endParaRPr lang="en-US" dirty="0"/>
          </a:p>
        </p:txBody>
      </p:sp>
    </p:spTree>
    <p:extLst>
      <p:ext uri="{BB962C8B-B14F-4D97-AF65-F5344CB8AC3E}">
        <p14:creationId xmlns:p14="http://schemas.microsoft.com/office/powerpoint/2010/main" val="180307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Programmers want to use these other languages for a variety of</a:t>
            </a:r>
            <a:r>
              <a:rPr lang="en-US" baseline="0" dirty="0" smtClean="0"/>
              <a:t> reasons.</a:t>
            </a:r>
          </a:p>
          <a:p>
            <a:endParaRPr lang="en-US" baseline="0" dirty="0" smtClean="0"/>
          </a:p>
          <a:p>
            <a:r>
              <a:rPr lang="en-US" baseline="0" dirty="0" smtClean="0"/>
              <a:t>Some bring static typing to the web, others expose a more convenient alternative syntax for JavaScript, and some are even implementations of legacy languages in the browser.</a:t>
            </a:r>
          </a:p>
          <a:p>
            <a:r>
              <a:rPr lang="en-US" baseline="0" dirty="0" smtClean="0"/>
              <a:t>(And yes, some of these examples belong in multiple categories.)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With all of these languages, it appears that </a:t>
            </a:r>
            <a:r>
              <a:rPr lang="en-US" baseline="0" dirty="0" smtClean="0"/>
              <a:t>non-JS languages are proliferating on the web.</a:t>
            </a:r>
          </a:p>
          <a:p>
            <a:endParaRPr lang="en-US" dirty="0"/>
          </a:p>
        </p:txBody>
      </p:sp>
    </p:spTree>
    <p:extLst>
      <p:ext uri="{BB962C8B-B14F-4D97-AF65-F5344CB8AC3E}">
        <p14:creationId xmlns:p14="http://schemas.microsoft.com/office/powerpoint/2010/main" val="2614591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Get a gold</a:t>
            </a:r>
            <a:r>
              <a:rPr lang="en-US" baseline="0" dirty="0" smtClean="0"/>
              <a:t> medal…</a:t>
            </a:r>
            <a:endParaRPr lang="en-US" dirty="0"/>
          </a:p>
        </p:txBody>
      </p:sp>
    </p:spTree>
    <p:extLst>
      <p:ext uri="{BB962C8B-B14F-4D97-AF65-F5344CB8AC3E}">
        <p14:creationId xmlns:p14="http://schemas.microsoft.com/office/powerpoint/2010/main" val="29134761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Come back later… where’s the gold medal?! Didn’t save your</a:t>
            </a:r>
            <a:r>
              <a:rPr lang="en-US" baseline="0" dirty="0" smtClean="0"/>
              <a:t> progress in the file system, since it’s in-memory!</a:t>
            </a:r>
            <a:endParaRPr lang="en-US" dirty="0"/>
          </a:p>
        </p:txBody>
      </p:sp>
    </p:spTree>
    <p:extLst>
      <p:ext uri="{BB962C8B-B14F-4D97-AF65-F5344CB8AC3E}">
        <p14:creationId xmlns:p14="http://schemas.microsoft.com/office/powerpoint/2010/main" val="961700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With *NO* modifications to</a:t>
            </a:r>
            <a:r>
              <a:rPr lang="en-US" baseline="0" dirty="0" smtClean="0"/>
              <a:t> the game</a:t>
            </a:r>
            <a:r>
              <a:rPr lang="en-US" dirty="0" smtClean="0"/>
              <a:t>,</a:t>
            </a:r>
            <a:r>
              <a:rPr lang="en-US" baseline="0" dirty="0" smtClean="0"/>
              <a:t> the same game running in </a:t>
            </a:r>
            <a:r>
              <a:rPr lang="en-US" baseline="0" dirty="0" err="1" smtClean="0"/>
              <a:t>Emscripten</a:t>
            </a:r>
            <a:r>
              <a:rPr lang="en-US" baseline="0" dirty="0" smtClean="0"/>
              <a:t> on top of </a:t>
            </a:r>
            <a:r>
              <a:rPr lang="en-US" baseline="0" dirty="0" err="1" smtClean="0"/>
              <a:t>Doppio’s</a:t>
            </a:r>
            <a:r>
              <a:rPr lang="en-US" baseline="0" dirty="0" smtClean="0"/>
              <a:t> file system correctly recalls the medal I earned, as Doppio persisted it in browser-local storage.</a:t>
            </a:r>
          </a:p>
        </p:txBody>
      </p:sp>
    </p:spTree>
    <p:extLst>
      <p:ext uri="{BB962C8B-B14F-4D97-AF65-F5344CB8AC3E}">
        <p14:creationId xmlns:p14="http://schemas.microsoft.com/office/powerpoint/2010/main" val="3466762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err="1" smtClean="0"/>
              <a:t>Emscripten</a:t>
            </a:r>
            <a:r>
              <a:rPr lang="en-US" baseline="0" dirty="0" smtClean="0"/>
              <a:t> doesn’t modify the execution environment.</a:t>
            </a:r>
          </a:p>
          <a:p>
            <a:r>
              <a:rPr lang="en-US" baseline="0" dirty="0" smtClean="0"/>
              <a:t>Programs are modified to work around web’s limitations. Any blocking OS services must also be blocking in JavaScript, fundamentally limiting how </a:t>
            </a:r>
            <a:r>
              <a:rPr lang="en-US" baseline="0" dirty="0" err="1" smtClean="0"/>
              <a:t>Emscripten</a:t>
            </a:r>
            <a:r>
              <a:rPr lang="en-US" baseline="0" dirty="0" smtClean="0"/>
              <a:t> can emulate required native resources.</a:t>
            </a:r>
          </a:p>
          <a:p>
            <a:r>
              <a:rPr lang="en-US" baseline="0" dirty="0" smtClean="0"/>
              <a:t>However, it can use </a:t>
            </a:r>
            <a:r>
              <a:rPr lang="en-US" baseline="0" dirty="0" err="1" smtClean="0"/>
              <a:t>Doppio’s</a:t>
            </a:r>
            <a:r>
              <a:rPr lang="en-US" baseline="0" dirty="0" smtClean="0"/>
              <a:t> synchronous operating system services.</a:t>
            </a:r>
          </a:p>
          <a:p>
            <a:r>
              <a:rPr lang="en-US" baseline="0" dirty="0" smtClean="0"/>
              <a:t>In particular, we wrote a plugin for </a:t>
            </a:r>
            <a:r>
              <a:rPr lang="en-US" baseline="0" dirty="0" err="1" smtClean="0"/>
              <a:t>Emscripten’s</a:t>
            </a:r>
            <a:r>
              <a:rPr lang="en-US" baseline="0" dirty="0" smtClean="0"/>
              <a:t> file system, allowing </a:t>
            </a:r>
            <a:r>
              <a:rPr lang="en-US" baseline="0" dirty="0" err="1" smtClean="0"/>
              <a:t>Emscripten</a:t>
            </a:r>
            <a:r>
              <a:rPr lang="en-US" baseline="0" dirty="0" smtClean="0"/>
              <a:t> to make use of our synchronous file system </a:t>
            </a:r>
            <a:r>
              <a:rPr lang="en-US" baseline="0" dirty="0" err="1" smtClean="0"/>
              <a:t>backends</a:t>
            </a:r>
            <a:r>
              <a:rPr lang="en-US" baseline="0" dirty="0" smtClean="0"/>
              <a:t>: the </a:t>
            </a:r>
            <a:r>
              <a:rPr lang="en-US" baseline="0" dirty="0" err="1" smtClean="0"/>
              <a:t>ZipfileFS</a:t>
            </a:r>
            <a:r>
              <a:rPr lang="en-US" baseline="0" dirty="0" smtClean="0"/>
              <a:t>, </a:t>
            </a:r>
            <a:r>
              <a:rPr lang="en-US" baseline="0" dirty="0" err="1" smtClean="0"/>
              <a:t>XmlHttpRequest</a:t>
            </a:r>
            <a:r>
              <a:rPr lang="en-US" baseline="0" dirty="0" smtClean="0"/>
              <a:t> file system, and the </a:t>
            </a:r>
            <a:r>
              <a:rPr lang="en-US" baseline="0" dirty="0" err="1" smtClean="0"/>
              <a:t>localStorage</a:t>
            </a:r>
            <a:r>
              <a:rPr lang="en-US" baseline="0" dirty="0" smtClean="0"/>
              <a:t> file system.</a:t>
            </a:r>
          </a:p>
          <a:p>
            <a:endParaRPr lang="en-US" baseline="0" dirty="0" smtClean="0"/>
          </a:p>
          <a:p>
            <a:r>
              <a:rPr lang="en-US" baseline="0" dirty="0" smtClean="0"/>
              <a:t>For example, the code on this slide is all that is required to back a folder in the </a:t>
            </a:r>
            <a:r>
              <a:rPr lang="en-US" baseline="0" dirty="0" err="1" smtClean="0"/>
              <a:t>Emscripten</a:t>
            </a:r>
            <a:r>
              <a:rPr lang="en-US" baseline="0" dirty="0" smtClean="0"/>
              <a:t> file system with </a:t>
            </a:r>
            <a:r>
              <a:rPr lang="en-US" baseline="0" dirty="0" err="1" smtClean="0"/>
              <a:t>localStorage</a:t>
            </a:r>
            <a:r>
              <a:rPr lang="en-US" baseline="0" dirty="0" smtClean="0"/>
              <a:t>.</a:t>
            </a:r>
          </a:p>
        </p:txBody>
      </p:sp>
    </p:spTree>
    <p:extLst>
      <p:ext uri="{BB962C8B-B14F-4D97-AF65-F5344CB8AC3E}">
        <p14:creationId xmlns:p14="http://schemas.microsoft.com/office/powerpoint/2010/main" val="12094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a:p>
        </p:txBody>
      </p:sp>
    </p:spTree>
    <p:extLst>
      <p:ext uri="{BB962C8B-B14F-4D97-AF65-F5344CB8AC3E}">
        <p14:creationId xmlns:p14="http://schemas.microsoft.com/office/powerpoint/2010/main" val="30089593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a:p>
        </p:txBody>
      </p:sp>
    </p:spTree>
    <p:extLst>
      <p:ext uri="{BB962C8B-B14F-4D97-AF65-F5344CB8AC3E}">
        <p14:creationId xmlns:p14="http://schemas.microsoft.com/office/powerpoint/2010/main" val="3008959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a:p>
        </p:txBody>
      </p:sp>
    </p:spTree>
    <p:extLst>
      <p:ext uri="{BB962C8B-B14F-4D97-AF65-F5344CB8AC3E}">
        <p14:creationId xmlns:p14="http://schemas.microsoft.com/office/powerpoint/2010/main" val="3008959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6100" y="771525"/>
            <a:ext cx="3387725" cy="2635250"/>
          </a:xfrm>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a:p>
        </p:txBody>
      </p:sp>
    </p:spTree>
    <p:extLst>
      <p:ext uri="{BB962C8B-B14F-4D97-AF65-F5344CB8AC3E}">
        <p14:creationId xmlns:p14="http://schemas.microsoft.com/office/powerpoint/2010/main" val="3415127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dirty="0" smtClean="0"/>
              <a:t>So, we’re done, right? Well,</a:t>
            </a:r>
            <a:r>
              <a:rPr lang="en-US" baseline="0" dirty="0" smtClean="0"/>
              <a:t> not </a:t>
            </a:r>
            <a:r>
              <a:rPr lang="en-US" baseline="0" dirty="0" smtClean="0"/>
              <a:t>quite.</a:t>
            </a:r>
          </a:p>
          <a:p>
            <a:endParaRPr lang="en-US" baseline="0" dirty="0" smtClean="0"/>
          </a:p>
        </p:txBody>
      </p:sp>
    </p:spTree>
    <p:extLst>
      <p:ext uri="{BB962C8B-B14F-4D97-AF65-F5344CB8AC3E}">
        <p14:creationId xmlns:p14="http://schemas.microsoft.com/office/powerpoint/2010/main" val="72865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r>
              <a:rPr lang="en-US" baseline="0" dirty="0" smtClean="0"/>
              <a:t>What if I wanted to take some off-the-shelf software and run it in the web</a:t>
            </a:r>
            <a:r>
              <a:rPr lang="en-US" baseline="0" dirty="0" smtClean="0"/>
              <a:t>?</a:t>
            </a:r>
          </a:p>
          <a:p>
            <a:endParaRPr lang="en-US" baseline="0" dirty="0" smtClean="0"/>
          </a:p>
        </p:txBody>
      </p:sp>
    </p:spTree>
    <p:extLst>
      <p:ext uri="{BB962C8B-B14F-4D97-AF65-F5344CB8AC3E}">
        <p14:creationId xmlns:p14="http://schemas.microsoft.com/office/powerpoint/2010/main" val="3039249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Eclipse is written in Java; could I compile it to JavaScript using GWT?</a:t>
            </a:r>
            <a:endParaRPr lang="en-US" dirty="0" smtClean="0"/>
          </a:p>
          <a:p>
            <a:endParaRPr lang="en-US" dirty="0" smtClean="0"/>
          </a:p>
          <a:p>
            <a:r>
              <a:rPr lang="en-US" dirty="0" smtClean="0"/>
              <a:t>Unfortunately,</a:t>
            </a:r>
            <a:r>
              <a:rPr lang="en-US" baseline="0" dirty="0" smtClean="0"/>
              <a:t> you cannot. </a:t>
            </a:r>
            <a:endParaRPr lang="en-US" dirty="0"/>
          </a:p>
        </p:txBody>
      </p:sp>
    </p:spTree>
    <p:extLst>
      <p:ext uri="{BB962C8B-B14F-4D97-AF65-F5344CB8AC3E}">
        <p14:creationId xmlns:p14="http://schemas.microsoft.com/office/powerpoint/2010/main" val="246528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smtClean="0"/>
          </a:p>
          <a:p>
            <a:r>
              <a:rPr lang="en-US" dirty="0" smtClean="0"/>
              <a:t>What’s missing? Why can the native environment run Eclipse, but the web cannot?</a:t>
            </a:r>
          </a:p>
          <a:p>
            <a:endParaRPr lang="en-US" dirty="0" smtClean="0"/>
          </a:p>
          <a:p>
            <a:r>
              <a:rPr lang="en-US" dirty="0" smtClean="0"/>
              <a:t>The</a:t>
            </a:r>
            <a:r>
              <a:rPr lang="en-US" baseline="0" dirty="0" smtClean="0"/>
              <a:t> browser and native environments differ substantially in their </a:t>
            </a:r>
            <a:r>
              <a:rPr lang="en-US" i="1" baseline="0" dirty="0" smtClean="0"/>
              <a:t>execution environment </a:t>
            </a:r>
            <a:r>
              <a:rPr lang="en-US" i="0" baseline="0" dirty="0" smtClean="0"/>
              <a:t>and their </a:t>
            </a:r>
            <a:r>
              <a:rPr lang="en-US" i="1" baseline="0" dirty="0" smtClean="0"/>
              <a:t>services</a:t>
            </a:r>
            <a:r>
              <a:rPr lang="en-US" i="0" baseline="0" dirty="0" smtClean="0"/>
              <a:t>.</a:t>
            </a:r>
            <a:endParaRPr lang="en-US" baseline="0" dirty="0" smtClean="0"/>
          </a:p>
          <a:p>
            <a:endParaRPr lang="en-US" baseline="0" dirty="0" smtClean="0"/>
          </a:p>
          <a:p>
            <a:r>
              <a:rPr lang="en-US" baseline="0" dirty="0" smtClean="0"/>
              <a:t>The native execution environment is multithreaded with support for context switches, allowing threads to transparently suspend and resume operations when blocked on a resource.</a:t>
            </a:r>
          </a:p>
          <a:p>
            <a:endParaRPr lang="en-US" baseline="0" dirty="0" smtClean="0"/>
          </a:p>
          <a:p>
            <a:r>
              <a:rPr lang="en-US" baseline="0" dirty="0" smtClean="0"/>
              <a:t>The browser execution environment, JavaScript, is an event-driven </a:t>
            </a:r>
            <a:r>
              <a:rPr lang="en-US" baseline="0" dirty="0" err="1" smtClean="0"/>
              <a:t>multiworker</a:t>
            </a:r>
            <a:r>
              <a:rPr lang="en-US" baseline="0" dirty="0" smtClean="0"/>
              <a:t> environment with run-to-completion events.</a:t>
            </a:r>
          </a:p>
          <a:p>
            <a:endParaRPr lang="en-US" baseline="0" dirty="0" smtClean="0"/>
          </a:p>
          <a:p>
            <a:r>
              <a:rPr lang="en-US" baseline="0" dirty="0" smtClean="0"/>
              <a:t>These differences prevent a </a:t>
            </a:r>
            <a:r>
              <a:rPr lang="en-US" i="1" baseline="0" dirty="0" smtClean="0"/>
              <a:t>direct</a:t>
            </a:r>
            <a:r>
              <a:rPr lang="en-US" i="0" baseline="0" dirty="0" smtClean="0"/>
              <a:t> translation of many languages to JavaScript.</a:t>
            </a:r>
            <a:endParaRPr lang="en-US" baseline="0" dirty="0" smtClean="0"/>
          </a:p>
          <a:p>
            <a:endParaRPr lang="en-US" baseline="0" dirty="0" smtClean="0"/>
          </a:p>
          <a:p>
            <a:endParaRPr lang="en-US" baseline="0" dirty="0" smtClean="0"/>
          </a:p>
          <a:p>
            <a:r>
              <a:rPr lang="en-US" baseline="0" dirty="0" smtClean="0"/>
              <a:t>For services, the operating system provides a host of handy abstractions, such as the file system, sockets, and dynamic memory allocation.</a:t>
            </a:r>
          </a:p>
          <a:p>
            <a:endParaRPr lang="en-US" baseline="0" dirty="0" smtClean="0"/>
          </a:p>
          <a:p>
            <a:r>
              <a:rPr lang="en-US" baseline="0" dirty="0" smtClean="0"/>
              <a:t>The browser provides somewhat comparable variants of these services, but as many of their APIs are non-blocking, the native operating system services cannot be </a:t>
            </a:r>
            <a:r>
              <a:rPr lang="en-US" i="1" baseline="0" dirty="0" smtClean="0"/>
              <a:t>directly</a:t>
            </a:r>
            <a:r>
              <a:rPr lang="en-US" i="0" baseline="0" dirty="0" smtClean="0"/>
              <a:t> emulated.</a:t>
            </a:r>
            <a:endParaRPr lang="en-US" baseline="0" dirty="0" smtClean="0"/>
          </a:p>
          <a:p>
            <a:endParaRPr lang="en-US" baseline="0" dirty="0" smtClean="0"/>
          </a:p>
          <a:p>
            <a:r>
              <a:rPr lang="en-US" baseline="0" dirty="0" smtClean="0"/>
              <a:t>Both of these limitations must be addressed before off-the-shelf applications can run in the browser.</a:t>
            </a:r>
          </a:p>
          <a:p>
            <a:endParaRPr lang="en-US" dirty="0" smtClean="0"/>
          </a:p>
          <a:p>
            <a:endParaRPr lang="en-US" dirty="0" smtClean="0"/>
          </a:p>
          <a:p>
            <a:r>
              <a:rPr lang="en-US" dirty="0" smtClean="0"/>
              <a:t>&lt;hit</a:t>
            </a:r>
            <a:r>
              <a:rPr lang="en-US" baseline="0" dirty="0" smtClean="0"/>
              <a:t> space for fade&gt;</a:t>
            </a:r>
          </a:p>
          <a:p>
            <a:endParaRPr lang="en-US" baseline="0" dirty="0" smtClean="0"/>
          </a:p>
          <a:p>
            <a:r>
              <a:rPr lang="en-US" baseline="0" dirty="0" smtClean="0"/>
              <a:t>But what if we could erase these differences… from the program’s perspective?</a:t>
            </a:r>
          </a:p>
          <a:p>
            <a:endParaRPr lang="en-US" dirty="0" smtClean="0"/>
          </a:p>
          <a:p>
            <a:r>
              <a:rPr lang="en-US" dirty="0" smtClean="0"/>
              <a:t>We present Doppio, a </a:t>
            </a:r>
            <a:r>
              <a:rPr lang="en-US" baseline="0" dirty="0" smtClean="0"/>
              <a:t>runtime system written entirely in </a:t>
            </a:r>
            <a:r>
              <a:rPr lang="en-US" baseline="0" dirty="0" err="1" smtClean="0"/>
              <a:t>TypeScript</a:t>
            </a:r>
            <a:r>
              <a:rPr lang="en-US" baseline="0" dirty="0" smtClean="0"/>
              <a:t> that addresses these differences, making it possible to run unmodified off-the-shelf software in the browser.</a:t>
            </a:r>
          </a:p>
          <a:p>
            <a:endParaRPr lang="en-US" baseline="0" dirty="0" smtClean="0"/>
          </a:p>
          <a:p>
            <a:r>
              <a:rPr lang="en-US" dirty="0" smtClean="0"/>
              <a:t>Doppio provides browser language</a:t>
            </a:r>
            <a:r>
              <a:rPr lang="en-US" baseline="0" dirty="0" smtClean="0"/>
              <a:t> implementations with the execution environment and the operating system abstractions that existing programs expect.</a:t>
            </a:r>
          </a:p>
          <a:p>
            <a:endParaRPr lang="en-US" baseline="0" dirty="0" smtClean="0"/>
          </a:p>
          <a:p>
            <a:r>
              <a:rPr lang="en-US" dirty="0" smtClean="0"/>
              <a:t>Using</a:t>
            </a:r>
            <a:r>
              <a:rPr lang="en-US" baseline="0" dirty="0" smtClean="0"/>
              <a:t> Doppio, we build DoppioJVM, a prototype Java Virtual Machine interpreter that can run unmodified JVM programs in the browser.</a:t>
            </a:r>
          </a:p>
          <a:p>
            <a:endParaRPr lang="en-US" dirty="0"/>
          </a:p>
        </p:txBody>
      </p:sp>
    </p:spTree>
    <p:extLst>
      <p:ext uri="{BB962C8B-B14F-4D97-AF65-F5344CB8AC3E}">
        <p14:creationId xmlns:p14="http://schemas.microsoft.com/office/powerpoint/2010/main" val="1617122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smtClean="0"/>
          </a:p>
          <a:p>
            <a:r>
              <a:rPr lang="en-US" dirty="0" smtClean="0"/>
              <a:t>What’s missing? Why can the native environment run Eclipse, but the web cannot?</a:t>
            </a:r>
          </a:p>
          <a:p>
            <a:endParaRPr lang="en-US" dirty="0" smtClean="0"/>
          </a:p>
          <a:p>
            <a:r>
              <a:rPr lang="en-US" dirty="0" smtClean="0"/>
              <a:t>The</a:t>
            </a:r>
            <a:r>
              <a:rPr lang="en-US" baseline="0" dirty="0" smtClean="0"/>
              <a:t> browser and native environments differ substantially in their </a:t>
            </a:r>
            <a:r>
              <a:rPr lang="en-US" i="1" baseline="0" dirty="0" smtClean="0"/>
              <a:t>execution environment </a:t>
            </a:r>
            <a:r>
              <a:rPr lang="en-US" i="0" baseline="0" dirty="0" smtClean="0"/>
              <a:t>and their </a:t>
            </a:r>
            <a:r>
              <a:rPr lang="en-US" i="1" baseline="0" dirty="0" smtClean="0"/>
              <a:t>services</a:t>
            </a:r>
            <a:r>
              <a:rPr lang="en-US" i="0" baseline="0" dirty="0" smtClean="0"/>
              <a:t>.</a:t>
            </a:r>
            <a:endParaRPr lang="en-US" baseline="0" dirty="0" smtClean="0"/>
          </a:p>
          <a:p>
            <a:endParaRPr lang="en-US" baseline="0" dirty="0" smtClean="0"/>
          </a:p>
          <a:p>
            <a:r>
              <a:rPr lang="en-US" baseline="0" dirty="0" smtClean="0"/>
              <a:t>The native execution environment is multithreaded with support for context switches, allowing threads to transparently suspend and resume operations when blocked on a resource.</a:t>
            </a:r>
          </a:p>
          <a:p>
            <a:endParaRPr lang="en-US" baseline="0" dirty="0" smtClean="0"/>
          </a:p>
          <a:p>
            <a:r>
              <a:rPr lang="en-US" baseline="0" dirty="0" smtClean="0"/>
              <a:t>The browser execution environment, JavaScript, is an event-driven </a:t>
            </a:r>
            <a:r>
              <a:rPr lang="en-US" baseline="0" dirty="0" err="1" smtClean="0"/>
              <a:t>multiworker</a:t>
            </a:r>
            <a:r>
              <a:rPr lang="en-US" baseline="0" dirty="0" smtClean="0"/>
              <a:t> environment with run-to-completion events.</a:t>
            </a:r>
          </a:p>
          <a:p>
            <a:endParaRPr lang="en-US" baseline="0" dirty="0" smtClean="0"/>
          </a:p>
          <a:p>
            <a:r>
              <a:rPr lang="en-US" baseline="0" dirty="0" smtClean="0"/>
              <a:t>These differences prevent a </a:t>
            </a:r>
            <a:r>
              <a:rPr lang="en-US" i="1" baseline="0" dirty="0" smtClean="0"/>
              <a:t>direct</a:t>
            </a:r>
            <a:r>
              <a:rPr lang="en-US" i="0" baseline="0" dirty="0" smtClean="0"/>
              <a:t> translation of many languages to JavaScript.</a:t>
            </a:r>
            <a:endParaRPr lang="en-US" baseline="0" dirty="0" smtClean="0"/>
          </a:p>
          <a:p>
            <a:endParaRPr lang="en-US" baseline="0" dirty="0" smtClean="0"/>
          </a:p>
          <a:p>
            <a:endParaRPr lang="en-US" baseline="0" dirty="0" smtClean="0"/>
          </a:p>
          <a:p>
            <a:r>
              <a:rPr lang="en-US" baseline="0" dirty="0" smtClean="0"/>
              <a:t>For services, the operating system provides a host of handy abstractions, such as the file system, sockets, and dynamic memory allocation.</a:t>
            </a:r>
          </a:p>
          <a:p>
            <a:endParaRPr lang="en-US" baseline="0" dirty="0" smtClean="0"/>
          </a:p>
          <a:p>
            <a:r>
              <a:rPr lang="en-US" baseline="0" dirty="0" smtClean="0"/>
              <a:t>The browser provides somewhat comparable variants of these services, but as many of their APIs are non-blocking, the native operating system services cannot be </a:t>
            </a:r>
            <a:r>
              <a:rPr lang="en-US" i="1" baseline="0" dirty="0" smtClean="0"/>
              <a:t>directly</a:t>
            </a:r>
            <a:r>
              <a:rPr lang="en-US" i="0" baseline="0" dirty="0" smtClean="0"/>
              <a:t> emulated.</a:t>
            </a:r>
            <a:endParaRPr lang="en-US" baseline="0" dirty="0" smtClean="0"/>
          </a:p>
          <a:p>
            <a:endParaRPr lang="en-US" baseline="0" dirty="0" smtClean="0"/>
          </a:p>
          <a:p>
            <a:r>
              <a:rPr lang="en-US" baseline="0" dirty="0" smtClean="0"/>
              <a:t>Both of these limitations must be addressed before off-the-shelf applications can run in the browser.</a:t>
            </a:r>
          </a:p>
          <a:p>
            <a:endParaRPr lang="en-US" dirty="0" smtClean="0"/>
          </a:p>
          <a:p>
            <a:endParaRPr lang="en-US" dirty="0" smtClean="0"/>
          </a:p>
          <a:p>
            <a:r>
              <a:rPr lang="en-US" dirty="0" smtClean="0"/>
              <a:t>&lt;hit</a:t>
            </a:r>
            <a:r>
              <a:rPr lang="en-US" baseline="0" dirty="0" smtClean="0"/>
              <a:t> space for fade&gt;</a:t>
            </a:r>
          </a:p>
          <a:p>
            <a:endParaRPr lang="en-US" baseline="0" dirty="0" smtClean="0"/>
          </a:p>
          <a:p>
            <a:r>
              <a:rPr lang="en-US" baseline="0" dirty="0" smtClean="0"/>
              <a:t>But what if we could erase these differences… from the program’s perspective?</a:t>
            </a:r>
          </a:p>
          <a:p>
            <a:endParaRPr lang="en-US" dirty="0" smtClean="0"/>
          </a:p>
          <a:p>
            <a:r>
              <a:rPr lang="en-US" dirty="0" smtClean="0"/>
              <a:t>We present Doppio, a </a:t>
            </a:r>
            <a:r>
              <a:rPr lang="en-US" baseline="0" dirty="0" smtClean="0"/>
              <a:t>runtime system written entirely in </a:t>
            </a:r>
            <a:r>
              <a:rPr lang="en-US" baseline="0" dirty="0" err="1" smtClean="0"/>
              <a:t>TypeScript</a:t>
            </a:r>
            <a:r>
              <a:rPr lang="en-US" baseline="0" dirty="0" smtClean="0"/>
              <a:t> that addresses these differences, making it possible to run unmodified off-the-shelf software in the browser.</a:t>
            </a:r>
          </a:p>
          <a:p>
            <a:endParaRPr lang="en-US" baseline="0" dirty="0" smtClean="0"/>
          </a:p>
          <a:p>
            <a:r>
              <a:rPr lang="en-US" dirty="0" smtClean="0"/>
              <a:t>Doppio provides browser language</a:t>
            </a:r>
            <a:r>
              <a:rPr lang="en-US" baseline="0" dirty="0" smtClean="0"/>
              <a:t> implementations with the execution environment and the operating system abstractions that existing programs expect.</a:t>
            </a:r>
          </a:p>
          <a:p>
            <a:endParaRPr lang="en-US" baseline="0" dirty="0" smtClean="0"/>
          </a:p>
          <a:p>
            <a:r>
              <a:rPr lang="en-US" dirty="0" smtClean="0"/>
              <a:t>Using</a:t>
            </a:r>
            <a:r>
              <a:rPr lang="en-US" baseline="0" dirty="0" smtClean="0"/>
              <a:t> Doppio, we build DoppioJVM, a prototype Java Virtual Machine interpreter that can run unmodified JVM programs in the browser.</a:t>
            </a:r>
          </a:p>
          <a:p>
            <a:endParaRPr lang="en-US" dirty="0"/>
          </a:p>
        </p:txBody>
      </p:sp>
    </p:spTree>
    <p:extLst>
      <p:ext uri="{BB962C8B-B14F-4D97-AF65-F5344CB8AC3E}">
        <p14:creationId xmlns:p14="http://schemas.microsoft.com/office/powerpoint/2010/main" val="1617122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3656013"/>
            <a:ext cx="5619750" cy="3462337"/>
          </a:xfrm>
          <a:prstGeom prst="rect">
            <a:avLst/>
          </a:prstGeom>
        </p:spPr>
        <p:txBody>
          <a:bodyPr/>
          <a:lstStyle/>
          <a:p>
            <a:endParaRPr lang="en-US" dirty="0" smtClean="0"/>
          </a:p>
          <a:p>
            <a:r>
              <a:rPr lang="en-US" dirty="0" smtClean="0"/>
              <a:t>What’s missing? Why can the native environment run Eclipse, but the web cannot?</a:t>
            </a:r>
          </a:p>
          <a:p>
            <a:endParaRPr lang="en-US" dirty="0" smtClean="0"/>
          </a:p>
          <a:p>
            <a:r>
              <a:rPr lang="en-US" dirty="0" smtClean="0"/>
              <a:t>The</a:t>
            </a:r>
            <a:r>
              <a:rPr lang="en-US" baseline="0" dirty="0" smtClean="0"/>
              <a:t> browser and native environments differ substantially in their </a:t>
            </a:r>
            <a:r>
              <a:rPr lang="en-US" i="1" baseline="0" dirty="0" smtClean="0"/>
              <a:t>execution environment </a:t>
            </a:r>
            <a:r>
              <a:rPr lang="en-US" i="0" baseline="0" dirty="0" smtClean="0"/>
              <a:t>and their </a:t>
            </a:r>
            <a:r>
              <a:rPr lang="en-US" i="1" baseline="0" dirty="0" smtClean="0"/>
              <a:t>services</a:t>
            </a:r>
            <a:r>
              <a:rPr lang="en-US" i="0" baseline="0" dirty="0" smtClean="0"/>
              <a:t>.</a:t>
            </a:r>
            <a:endParaRPr lang="en-US" baseline="0" dirty="0" smtClean="0"/>
          </a:p>
          <a:p>
            <a:endParaRPr lang="en-US" baseline="0" dirty="0" smtClean="0"/>
          </a:p>
          <a:p>
            <a:r>
              <a:rPr lang="en-US" baseline="0" dirty="0" smtClean="0"/>
              <a:t>The native execution environment is multithreaded with support for context switches, allowing threads to transparently suspend and resume operations when blocked on a resource.</a:t>
            </a:r>
          </a:p>
          <a:p>
            <a:endParaRPr lang="en-US" baseline="0" dirty="0" smtClean="0"/>
          </a:p>
          <a:p>
            <a:r>
              <a:rPr lang="en-US" baseline="0" dirty="0" smtClean="0"/>
              <a:t>The browser execution environment, JavaScript, is an event-driven </a:t>
            </a:r>
            <a:r>
              <a:rPr lang="en-US" baseline="0" dirty="0" err="1" smtClean="0"/>
              <a:t>multiworker</a:t>
            </a:r>
            <a:r>
              <a:rPr lang="en-US" baseline="0" dirty="0" smtClean="0"/>
              <a:t> environment with run-to-completion events.</a:t>
            </a:r>
          </a:p>
          <a:p>
            <a:endParaRPr lang="en-US" baseline="0" dirty="0" smtClean="0"/>
          </a:p>
          <a:p>
            <a:r>
              <a:rPr lang="en-US" baseline="0" dirty="0" smtClean="0"/>
              <a:t>These differences prevent a </a:t>
            </a:r>
            <a:r>
              <a:rPr lang="en-US" i="1" baseline="0" dirty="0" smtClean="0"/>
              <a:t>direct</a:t>
            </a:r>
            <a:r>
              <a:rPr lang="en-US" i="0" baseline="0" dirty="0" smtClean="0"/>
              <a:t> translation of many languages to JavaScript.</a:t>
            </a:r>
            <a:endParaRPr lang="en-US" baseline="0" dirty="0" smtClean="0"/>
          </a:p>
          <a:p>
            <a:endParaRPr lang="en-US" baseline="0" dirty="0" smtClean="0"/>
          </a:p>
          <a:p>
            <a:endParaRPr lang="en-US" baseline="0" dirty="0" smtClean="0"/>
          </a:p>
          <a:p>
            <a:r>
              <a:rPr lang="en-US" baseline="0" dirty="0" smtClean="0"/>
              <a:t>For services, the operating system provides a host of handy abstractions, such as the file system, sockets, and dynamic memory allocation.</a:t>
            </a:r>
          </a:p>
          <a:p>
            <a:endParaRPr lang="en-US" baseline="0" dirty="0" smtClean="0"/>
          </a:p>
          <a:p>
            <a:r>
              <a:rPr lang="en-US" baseline="0" dirty="0" smtClean="0"/>
              <a:t>The browser provides somewhat comparable variants of these services, but as many of their APIs are non-blocking, the native operating system services cannot be </a:t>
            </a:r>
            <a:r>
              <a:rPr lang="en-US" i="1" baseline="0" dirty="0" smtClean="0"/>
              <a:t>directly</a:t>
            </a:r>
            <a:r>
              <a:rPr lang="en-US" i="0" baseline="0" dirty="0" smtClean="0"/>
              <a:t> emulated.</a:t>
            </a:r>
            <a:endParaRPr lang="en-US" baseline="0" dirty="0" smtClean="0"/>
          </a:p>
          <a:p>
            <a:endParaRPr lang="en-US" baseline="0" dirty="0" smtClean="0"/>
          </a:p>
          <a:p>
            <a:r>
              <a:rPr lang="en-US" baseline="0" dirty="0" smtClean="0"/>
              <a:t>Both of these limitations must be addressed before off-the-shelf applications can run in the browser.</a:t>
            </a:r>
          </a:p>
          <a:p>
            <a:endParaRPr lang="en-US" dirty="0" smtClean="0"/>
          </a:p>
          <a:p>
            <a:endParaRPr lang="en-US" dirty="0" smtClean="0"/>
          </a:p>
          <a:p>
            <a:r>
              <a:rPr lang="en-US" dirty="0" smtClean="0"/>
              <a:t>&lt;hit</a:t>
            </a:r>
            <a:r>
              <a:rPr lang="en-US" baseline="0" dirty="0" smtClean="0"/>
              <a:t> space for fade&gt;</a:t>
            </a:r>
          </a:p>
          <a:p>
            <a:endParaRPr lang="en-US" baseline="0" dirty="0" smtClean="0"/>
          </a:p>
          <a:p>
            <a:r>
              <a:rPr lang="en-US" baseline="0" dirty="0" smtClean="0"/>
              <a:t>But what if we could erase these differences… from the program’s perspective?</a:t>
            </a:r>
          </a:p>
          <a:p>
            <a:endParaRPr lang="en-US" dirty="0" smtClean="0"/>
          </a:p>
          <a:p>
            <a:r>
              <a:rPr lang="en-US" dirty="0" smtClean="0"/>
              <a:t>We present Doppio, a </a:t>
            </a:r>
            <a:r>
              <a:rPr lang="en-US" baseline="0" dirty="0" smtClean="0"/>
              <a:t>runtime system written entirely in </a:t>
            </a:r>
            <a:r>
              <a:rPr lang="en-US" baseline="0" dirty="0" err="1" smtClean="0"/>
              <a:t>TypeScript</a:t>
            </a:r>
            <a:r>
              <a:rPr lang="en-US" baseline="0" dirty="0" smtClean="0"/>
              <a:t> that addresses these differences, making it possible to run unmodified off-the-shelf software in the browser.</a:t>
            </a:r>
          </a:p>
          <a:p>
            <a:endParaRPr lang="en-US" baseline="0" dirty="0" smtClean="0"/>
          </a:p>
          <a:p>
            <a:r>
              <a:rPr lang="en-US" dirty="0" smtClean="0"/>
              <a:t>Doppio provides browser language</a:t>
            </a:r>
            <a:r>
              <a:rPr lang="en-US" baseline="0" dirty="0" smtClean="0"/>
              <a:t> implementations with the execution environment and the operating system abstractions that existing programs expect.</a:t>
            </a:r>
          </a:p>
          <a:p>
            <a:endParaRPr lang="en-US" baseline="0" dirty="0" smtClean="0"/>
          </a:p>
          <a:p>
            <a:r>
              <a:rPr lang="en-US" dirty="0" smtClean="0"/>
              <a:t>Using</a:t>
            </a:r>
            <a:r>
              <a:rPr lang="en-US" baseline="0" dirty="0" smtClean="0"/>
              <a:t> Doppio, we build DoppioJVM, a prototype Java Virtual Machine interpreter that can run unmodified JVM programs in the browser.</a:t>
            </a:r>
          </a:p>
          <a:p>
            <a:endParaRPr lang="en-US" dirty="0"/>
          </a:p>
        </p:txBody>
      </p:sp>
    </p:spTree>
    <p:extLst>
      <p:ext uri="{BB962C8B-B14F-4D97-AF65-F5344CB8AC3E}">
        <p14:creationId xmlns:p14="http://schemas.microsoft.com/office/powerpoint/2010/main" val="1617122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61154" name="Rectangle 2"/>
          <p:cNvSpPr>
            <a:spLocks noChangeArrowheads="1"/>
          </p:cNvSpPr>
          <p:nvPr userDrawn="1"/>
        </p:nvSpPr>
        <p:spPr bwMode="auto">
          <a:xfrm>
            <a:off x="0" y="6124575"/>
            <a:ext cx="8229600" cy="298450"/>
          </a:xfrm>
          <a:prstGeom prst="rect">
            <a:avLst/>
          </a:prstGeom>
          <a:gradFill rotWithShape="0">
            <a:gsLst>
              <a:gs pos="0">
                <a:srgbClr val="000000">
                  <a:alpha val="55000"/>
                </a:srgbClr>
              </a:gs>
              <a:gs pos="100000">
                <a:srgbClr val="FF0000">
                  <a:alpha val="35001"/>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3" tIns="45701" rIns="91403" bIns="45701" anchor="ctr"/>
          <a:lstStyle/>
          <a:p>
            <a:endParaRPr lang="en-US"/>
          </a:p>
        </p:txBody>
      </p:sp>
      <p:sp>
        <p:nvSpPr>
          <p:cNvPr id="561156" name="Rectangle 4"/>
          <p:cNvSpPr>
            <a:spLocks noGrp="1" noChangeArrowheads="1"/>
          </p:cNvSpPr>
          <p:nvPr>
            <p:ph type="ctrTitle"/>
          </p:nvPr>
        </p:nvSpPr>
        <p:spPr>
          <a:xfrm>
            <a:off x="617538" y="1989141"/>
            <a:ext cx="6994525" cy="1371600"/>
          </a:xfrm>
        </p:spPr>
        <p:txBody>
          <a:bodyPr anchor="ctr" anchorCtr="1"/>
          <a:lstStyle>
            <a:lvl1pPr algn="ctr">
              <a:defRPr i="0">
                <a:solidFill>
                  <a:srgbClr val="881C1C"/>
                </a:solidFill>
              </a:defRPr>
            </a:lvl1pPr>
          </a:lstStyle>
          <a:p>
            <a:pPr lvl="0"/>
            <a:r>
              <a:rPr lang="en-US" altLang="en-US" noProof="0" smtClean="0"/>
              <a:t>Click to edit Master title style</a:t>
            </a:r>
          </a:p>
        </p:txBody>
      </p:sp>
      <p:sp>
        <p:nvSpPr>
          <p:cNvPr id="561157" name="Rectangle 5"/>
          <p:cNvSpPr>
            <a:spLocks noGrp="1" noChangeArrowheads="1"/>
          </p:cNvSpPr>
          <p:nvPr>
            <p:ph type="subTitle" idx="1"/>
          </p:nvPr>
        </p:nvSpPr>
        <p:spPr>
          <a:xfrm>
            <a:off x="1235078" y="3627438"/>
            <a:ext cx="5759450" cy="1635125"/>
          </a:xfrm>
        </p:spPr>
        <p:txBody>
          <a:bodyPr/>
          <a:lstStyle>
            <a:lvl1pPr marL="0" indent="0" algn="ctr">
              <a:buFont typeface="Wingdings" pitchFamily="2" charset="2"/>
              <a:buNone/>
              <a:defRPr/>
            </a:lvl1pPr>
          </a:lstStyle>
          <a:p>
            <a:pPr lvl="0"/>
            <a:r>
              <a:rPr lang="en-US" altLang="en-US" noProof="0" smtClean="0"/>
              <a:t>Click to edit Master subtitle style</a:t>
            </a:r>
          </a:p>
        </p:txBody>
      </p:sp>
      <p:sp>
        <p:nvSpPr>
          <p:cNvPr id="561158" name="Text Box 6"/>
          <p:cNvSpPr txBox="1">
            <a:spLocks noChangeArrowheads="1"/>
          </p:cNvSpPr>
          <p:nvPr userDrawn="1"/>
        </p:nvSpPr>
        <p:spPr bwMode="auto">
          <a:xfrm>
            <a:off x="1" y="6126167"/>
            <a:ext cx="8305800" cy="276908"/>
          </a:xfrm>
          <a:prstGeom prst="rect">
            <a:avLst/>
          </a:prstGeom>
          <a:gradFill rotWithShape="1">
            <a:gsLst>
              <a:gs pos="0">
                <a:srgbClr val="760000">
                  <a:alpha val="39999"/>
                </a:srgbClr>
              </a:gs>
              <a:gs pos="100000">
                <a:srgbClr val="FF0000">
                  <a:alpha val="3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1" tIns="45675" rIns="91351" bIns="45675">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U</a:t>
            </a:r>
            <a:r>
              <a:rPr kumimoji="0" lang="en-US" altLang="en-US" sz="10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NIVERSITY OF </a:t>
            </a:r>
            <a:r>
              <a:rPr kumimoji="0" lang="en-US" altLang="en-US" sz="12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M</a:t>
            </a:r>
            <a:r>
              <a:rPr kumimoji="0" lang="en-US" altLang="en-US" sz="10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ASSACHUSETTS</a:t>
            </a:r>
            <a:r>
              <a:rPr kumimoji="0" lang="en-US" altLang="en-US" sz="12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 A</a:t>
            </a:r>
            <a:r>
              <a:rPr kumimoji="0" lang="en-US" altLang="en-US" sz="10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MHERST  • </a:t>
            </a:r>
            <a:r>
              <a:rPr kumimoji="0" lang="en-US" altLang="en-US" sz="12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 School of Computer Science</a:t>
            </a:r>
            <a:endParaRPr kumimoji="0" lang="en-US" altLang="en-US" sz="10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Frutiger Linotype" pitchFamily="34" charset="0"/>
              <a:ea typeface="+mn-ea"/>
              <a:cs typeface="+mn-cs"/>
            </a:endParaRPr>
          </a:p>
        </p:txBody>
      </p:sp>
      <p:pic>
        <p:nvPicPr>
          <p:cNvPr id="561169" name="Picture 17" descr="newseal200"/>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450" y="5791200"/>
            <a:ext cx="6064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561175" name="Picture 2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
            <a:ext cx="838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561176" name="Picture 2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27016" y="357191"/>
            <a:ext cx="2744787" cy="404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F0DD40B-E085-4F3F-B3DF-352170E6A6CD}" type="slidenum">
              <a:rPr lang="en-US" altLang="en-US"/>
              <a:pPr/>
              <a:t>‹#›</a:t>
            </a:fld>
            <a:endParaRPr lang="en-US" altLang="en-US"/>
          </a:p>
        </p:txBody>
      </p:sp>
    </p:spTree>
    <p:extLst>
      <p:ext uri="{BB962C8B-B14F-4D97-AF65-F5344CB8AC3E}">
        <p14:creationId xmlns:p14="http://schemas.microsoft.com/office/powerpoint/2010/main" val="3482921426"/>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103938" y="166691"/>
            <a:ext cx="1957387" cy="53498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166691"/>
            <a:ext cx="5722938" cy="5349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83CDFE0-D3B4-410C-B029-0B0C078019A2}" type="slidenum">
              <a:rPr lang="en-US" altLang="en-US"/>
              <a:pPr/>
              <a:t>‹#›</a:t>
            </a:fld>
            <a:endParaRPr lang="en-US" altLang="en-US"/>
          </a:p>
        </p:txBody>
      </p:sp>
    </p:spTree>
    <p:extLst>
      <p:ext uri="{BB962C8B-B14F-4D97-AF65-F5344CB8AC3E}">
        <p14:creationId xmlns:p14="http://schemas.microsoft.com/office/powerpoint/2010/main" val="2142751200"/>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7220" y="1988401"/>
            <a:ext cx="6995160" cy="1372023"/>
          </a:xfrm>
        </p:spPr>
        <p:txBody>
          <a:bodyPr/>
          <a:lstStyle/>
          <a:p>
            <a:r>
              <a:rPr lang="en-US" smtClean="0"/>
              <a:t>Click to edit Master title style</a:t>
            </a:r>
            <a:endParaRPr lang="en-US"/>
          </a:p>
        </p:txBody>
      </p:sp>
      <p:sp>
        <p:nvSpPr>
          <p:cNvPr id="3" name="Subtitle 2"/>
          <p:cNvSpPr>
            <a:spLocks noGrp="1"/>
          </p:cNvSpPr>
          <p:nvPr>
            <p:ph type="subTitle" idx="1"/>
          </p:nvPr>
        </p:nvSpPr>
        <p:spPr>
          <a:xfrm>
            <a:off x="1234440" y="3627120"/>
            <a:ext cx="5760720" cy="1635760"/>
          </a:xfrm>
        </p:spPr>
        <p:txBody>
          <a:bodyPr/>
          <a:lstStyle>
            <a:lvl1pPr marL="0" indent="0" algn="ctr">
              <a:buNone/>
              <a:defRPr>
                <a:solidFill>
                  <a:schemeClr val="tx1">
                    <a:tint val="75000"/>
                  </a:schemeClr>
                </a:solidFill>
              </a:defRPr>
            </a:lvl1pPr>
            <a:lvl2pPr marL="417740" indent="0" algn="ctr">
              <a:buNone/>
              <a:defRPr>
                <a:solidFill>
                  <a:schemeClr val="tx1">
                    <a:tint val="75000"/>
                  </a:schemeClr>
                </a:solidFill>
              </a:defRPr>
            </a:lvl2pPr>
            <a:lvl3pPr marL="835476" indent="0" algn="ctr">
              <a:buNone/>
              <a:defRPr>
                <a:solidFill>
                  <a:schemeClr val="tx1">
                    <a:tint val="75000"/>
                  </a:schemeClr>
                </a:solidFill>
              </a:defRPr>
            </a:lvl3pPr>
            <a:lvl4pPr marL="1253217" indent="0" algn="ctr">
              <a:buNone/>
              <a:defRPr>
                <a:solidFill>
                  <a:schemeClr val="tx1">
                    <a:tint val="75000"/>
                  </a:schemeClr>
                </a:solidFill>
              </a:defRPr>
            </a:lvl4pPr>
            <a:lvl5pPr marL="1670957" indent="0" algn="ctr">
              <a:buNone/>
              <a:defRPr>
                <a:solidFill>
                  <a:schemeClr val="tx1">
                    <a:tint val="75000"/>
                  </a:schemeClr>
                </a:solidFill>
              </a:defRPr>
            </a:lvl5pPr>
            <a:lvl6pPr marL="2088696" indent="0" algn="ctr">
              <a:buNone/>
              <a:defRPr>
                <a:solidFill>
                  <a:schemeClr val="tx1">
                    <a:tint val="75000"/>
                  </a:schemeClr>
                </a:solidFill>
              </a:defRPr>
            </a:lvl6pPr>
            <a:lvl7pPr marL="2506434" indent="0" algn="ctr">
              <a:buNone/>
              <a:defRPr>
                <a:solidFill>
                  <a:schemeClr val="tx1">
                    <a:tint val="75000"/>
                  </a:schemeClr>
                </a:solidFill>
              </a:defRPr>
            </a:lvl7pPr>
            <a:lvl8pPr marL="2924174" indent="0" algn="ctr">
              <a:buNone/>
              <a:defRPr>
                <a:solidFill>
                  <a:schemeClr val="tx1">
                    <a:tint val="75000"/>
                  </a:schemeClr>
                </a:solidFill>
              </a:defRPr>
            </a:lvl8pPr>
            <a:lvl9pPr marL="334191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EC5ACF2-F36C-4599-B6AB-870F5248C710}" type="datetimeFigureOut">
              <a:rPr lang="en-US" smtClean="0"/>
              <a:t>4/12/14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5ECF7-5A18-4673-8ACA-60742067177A}" type="slidenum">
              <a:rPr lang="en-US" smtClean="0"/>
              <a:t>‹#›</a:t>
            </a:fld>
            <a:endParaRPr lang="en-US"/>
          </a:p>
        </p:txBody>
      </p:sp>
      <p:sp>
        <p:nvSpPr>
          <p:cNvPr id="7" name="Rectangle 2"/>
          <p:cNvSpPr>
            <a:spLocks noChangeArrowheads="1"/>
          </p:cNvSpPr>
          <p:nvPr userDrawn="1"/>
        </p:nvSpPr>
        <p:spPr bwMode="auto">
          <a:xfrm>
            <a:off x="0" y="6124575"/>
            <a:ext cx="8229600" cy="298450"/>
          </a:xfrm>
          <a:prstGeom prst="rect">
            <a:avLst/>
          </a:prstGeom>
          <a:gradFill rotWithShape="0">
            <a:gsLst>
              <a:gs pos="0">
                <a:srgbClr val="000000">
                  <a:alpha val="55000"/>
                </a:srgbClr>
              </a:gs>
              <a:gs pos="100000">
                <a:srgbClr val="FF0000">
                  <a:alpha val="35001"/>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3" tIns="45701" rIns="91403" bIns="45701" anchor="ctr"/>
          <a:lstStyle/>
          <a:p>
            <a:endParaRPr lang="en-US"/>
          </a:p>
        </p:txBody>
      </p:sp>
      <p:sp>
        <p:nvSpPr>
          <p:cNvPr id="8" name="Text Box 6"/>
          <p:cNvSpPr txBox="1">
            <a:spLocks noChangeArrowheads="1"/>
          </p:cNvSpPr>
          <p:nvPr userDrawn="1"/>
        </p:nvSpPr>
        <p:spPr bwMode="auto">
          <a:xfrm>
            <a:off x="1" y="6126167"/>
            <a:ext cx="8305800" cy="276908"/>
          </a:xfrm>
          <a:prstGeom prst="rect">
            <a:avLst/>
          </a:prstGeom>
          <a:gradFill rotWithShape="1">
            <a:gsLst>
              <a:gs pos="0">
                <a:srgbClr val="760000">
                  <a:alpha val="39999"/>
                </a:srgbClr>
              </a:gs>
              <a:gs pos="100000">
                <a:srgbClr val="FF0000">
                  <a:alpha val="3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1" tIns="45675" rIns="91351" bIns="45675">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U</a:t>
            </a:r>
            <a:r>
              <a:rPr kumimoji="0" lang="en-US" altLang="en-US" sz="10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NIVERSITY OF </a:t>
            </a:r>
            <a:r>
              <a:rPr kumimoji="0" lang="en-US" altLang="en-US" sz="12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M</a:t>
            </a:r>
            <a:r>
              <a:rPr kumimoji="0" lang="en-US" altLang="en-US" sz="10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ASSACHUSETTS</a:t>
            </a:r>
            <a:r>
              <a:rPr kumimoji="0" lang="en-US" altLang="en-US" sz="12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 A</a:t>
            </a:r>
            <a:r>
              <a:rPr kumimoji="0" lang="en-US" altLang="en-US" sz="10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MHERST  • </a:t>
            </a:r>
            <a:r>
              <a:rPr kumimoji="0" lang="en-US" altLang="en-US" sz="1200" b="1" i="0" u="none" strike="noStrike" kern="1200" cap="none" spc="0" normalizeH="0" baseline="0" noProof="0" dirty="0" smtClean="0">
                <a:ln>
                  <a:noFill/>
                </a:ln>
                <a:solidFill>
                  <a:srgbClr val="FFFFFF"/>
                </a:solidFill>
                <a:effectLst>
                  <a:outerShdw blurRad="38100" dist="38100" dir="2700000" algn="tl">
                    <a:srgbClr val="000000"/>
                  </a:outerShdw>
                </a:effectLst>
                <a:uLnTx/>
                <a:uFillTx/>
                <a:latin typeface="Frutiger Linotype" pitchFamily="34" charset="0"/>
                <a:ea typeface="+mn-ea"/>
                <a:cs typeface="+mn-cs"/>
              </a:rPr>
              <a:t> School of Computer Science</a:t>
            </a:r>
            <a:endParaRPr kumimoji="0" lang="en-US" altLang="en-US" sz="1000" b="1" i="0" u="none" strike="noStrike" kern="1200" cap="none" spc="0" normalizeH="0" baseline="0" noProof="0" dirty="0">
              <a:ln>
                <a:noFill/>
              </a:ln>
              <a:solidFill>
                <a:srgbClr val="FFFFFF"/>
              </a:solidFill>
              <a:effectLst>
                <a:outerShdw blurRad="38100" dist="38100" dir="2700000" algn="tl">
                  <a:srgbClr val="000000"/>
                </a:outerShdw>
              </a:effectLst>
              <a:uLnTx/>
              <a:uFillTx/>
              <a:latin typeface="Frutiger Linotype" pitchFamily="34" charset="0"/>
              <a:ea typeface="+mn-ea"/>
              <a:cs typeface="+mn-cs"/>
            </a:endParaRPr>
          </a:p>
        </p:txBody>
      </p:sp>
      <p:pic>
        <p:nvPicPr>
          <p:cNvPr id="10" name="Picture 2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
            <a:ext cx="838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7016" y="357191"/>
            <a:ext cx="2744787" cy="40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261941"/>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C5ACF2-F36C-4599-B6AB-870F5248C710}" type="datetimeFigureOut">
              <a:rPr lang="en-US" smtClean="0"/>
              <a:t>4/12/14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4EF30-F224-43E8-8197-B619979C228E}" type="slidenum">
              <a:rPr lang="en-US" altLang="en-US" smtClean="0"/>
              <a:pPr/>
              <a:t>‹#›</a:t>
            </a:fld>
            <a:endParaRPr lang="en-US" altLang="en-US"/>
          </a:p>
        </p:txBody>
      </p:sp>
    </p:spTree>
    <p:extLst>
      <p:ext uri="{BB962C8B-B14F-4D97-AF65-F5344CB8AC3E}">
        <p14:creationId xmlns:p14="http://schemas.microsoft.com/office/powerpoint/2010/main" val="249305412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082" y="4113107"/>
            <a:ext cx="6995160" cy="1271270"/>
          </a:xfrm>
        </p:spPr>
        <p:txBody>
          <a:bodyPr anchor="t"/>
          <a:lstStyle>
            <a:lvl1pPr algn="l">
              <a:defRPr sz="3700" b="1" cap="all"/>
            </a:lvl1pPr>
          </a:lstStyle>
          <a:p>
            <a:r>
              <a:rPr lang="en-US" smtClean="0"/>
              <a:t>Click to edit Master title style</a:t>
            </a:r>
            <a:endParaRPr lang="en-US"/>
          </a:p>
        </p:txBody>
      </p:sp>
      <p:sp>
        <p:nvSpPr>
          <p:cNvPr id="3" name="Text Placeholder 2"/>
          <p:cNvSpPr>
            <a:spLocks noGrp="1"/>
          </p:cNvSpPr>
          <p:nvPr>
            <p:ph type="body" idx="1"/>
          </p:nvPr>
        </p:nvSpPr>
        <p:spPr>
          <a:xfrm>
            <a:off x="650082" y="2712932"/>
            <a:ext cx="6995160" cy="1400175"/>
          </a:xfrm>
        </p:spPr>
        <p:txBody>
          <a:bodyPr anchor="b"/>
          <a:lstStyle>
            <a:lvl1pPr marL="0" indent="0">
              <a:buNone/>
              <a:defRPr sz="1800">
                <a:solidFill>
                  <a:schemeClr val="tx1">
                    <a:tint val="75000"/>
                  </a:schemeClr>
                </a:solidFill>
              </a:defRPr>
            </a:lvl1pPr>
            <a:lvl2pPr marL="417740" indent="0">
              <a:buNone/>
              <a:defRPr sz="1600">
                <a:solidFill>
                  <a:schemeClr val="tx1">
                    <a:tint val="75000"/>
                  </a:schemeClr>
                </a:solidFill>
              </a:defRPr>
            </a:lvl2pPr>
            <a:lvl3pPr marL="835476" indent="0">
              <a:buNone/>
              <a:defRPr sz="1500">
                <a:solidFill>
                  <a:schemeClr val="tx1">
                    <a:tint val="75000"/>
                  </a:schemeClr>
                </a:solidFill>
              </a:defRPr>
            </a:lvl3pPr>
            <a:lvl4pPr marL="1253217" indent="0">
              <a:buNone/>
              <a:defRPr sz="1300">
                <a:solidFill>
                  <a:schemeClr val="tx1">
                    <a:tint val="75000"/>
                  </a:schemeClr>
                </a:solidFill>
              </a:defRPr>
            </a:lvl4pPr>
            <a:lvl5pPr marL="1670957" indent="0">
              <a:buNone/>
              <a:defRPr sz="1300">
                <a:solidFill>
                  <a:schemeClr val="tx1">
                    <a:tint val="75000"/>
                  </a:schemeClr>
                </a:solidFill>
              </a:defRPr>
            </a:lvl5pPr>
            <a:lvl6pPr marL="2088696" indent="0">
              <a:buNone/>
              <a:defRPr sz="1300">
                <a:solidFill>
                  <a:schemeClr val="tx1">
                    <a:tint val="75000"/>
                  </a:schemeClr>
                </a:solidFill>
              </a:defRPr>
            </a:lvl6pPr>
            <a:lvl7pPr marL="2506434" indent="0">
              <a:buNone/>
              <a:defRPr sz="1300">
                <a:solidFill>
                  <a:schemeClr val="tx1">
                    <a:tint val="75000"/>
                  </a:schemeClr>
                </a:solidFill>
              </a:defRPr>
            </a:lvl7pPr>
            <a:lvl8pPr marL="2924174" indent="0">
              <a:buNone/>
              <a:defRPr sz="1300">
                <a:solidFill>
                  <a:schemeClr val="tx1">
                    <a:tint val="75000"/>
                  </a:schemeClr>
                </a:solidFill>
              </a:defRPr>
            </a:lvl8pPr>
            <a:lvl9pPr marL="3341913"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C5ACF2-F36C-4599-B6AB-870F5248C710}" type="datetimeFigureOut">
              <a:rPr lang="en-US" smtClean="0"/>
              <a:t>4/12/14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1C66F9-ACC1-4FA6-9B81-B1B0C068FED3}" type="slidenum">
              <a:rPr lang="en-US" altLang="en-US" smtClean="0"/>
              <a:pPr/>
              <a:t>‹#›</a:t>
            </a:fld>
            <a:endParaRPr lang="en-US" altLang="en-US"/>
          </a:p>
        </p:txBody>
      </p:sp>
    </p:spTree>
    <p:extLst>
      <p:ext uri="{BB962C8B-B14F-4D97-AF65-F5344CB8AC3E}">
        <p14:creationId xmlns:p14="http://schemas.microsoft.com/office/powerpoint/2010/main" val="264667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480" y="1493521"/>
            <a:ext cx="3634740" cy="4224232"/>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83380" y="1493521"/>
            <a:ext cx="3634740" cy="4224232"/>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EC5ACF2-F36C-4599-B6AB-870F5248C710}" type="datetimeFigureOut">
              <a:rPr lang="en-US" smtClean="0"/>
              <a:t>4/12/14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8B5B8F-3B70-4A35-AAD0-FCB78920E3C7}" type="slidenum">
              <a:rPr lang="en-US" altLang="en-US" smtClean="0"/>
              <a:pPr/>
              <a:t>‹#›</a:t>
            </a:fld>
            <a:endParaRPr lang="en-US" altLang="en-US"/>
          </a:p>
        </p:txBody>
      </p:sp>
    </p:spTree>
    <p:extLst>
      <p:ext uri="{BB962C8B-B14F-4D97-AF65-F5344CB8AC3E}">
        <p14:creationId xmlns:p14="http://schemas.microsoft.com/office/powerpoint/2010/main" val="300152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11480" y="1432772"/>
            <a:ext cx="3636169" cy="597111"/>
          </a:xfrm>
        </p:spPr>
        <p:txBody>
          <a:bodyPr anchor="b"/>
          <a:lstStyle>
            <a:lvl1pPr marL="0" indent="0">
              <a:buNone/>
              <a:defRPr sz="2200" b="1"/>
            </a:lvl1pPr>
            <a:lvl2pPr marL="417740" indent="0">
              <a:buNone/>
              <a:defRPr sz="1800" b="1"/>
            </a:lvl2pPr>
            <a:lvl3pPr marL="835476" indent="0">
              <a:buNone/>
              <a:defRPr sz="1600" b="1"/>
            </a:lvl3pPr>
            <a:lvl4pPr marL="1253217" indent="0">
              <a:buNone/>
              <a:defRPr sz="1500" b="1"/>
            </a:lvl4pPr>
            <a:lvl5pPr marL="1670957" indent="0">
              <a:buNone/>
              <a:defRPr sz="1500" b="1"/>
            </a:lvl5pPr>
            <a:lvl6pPr marL="2088696" indent="0">
              <a:buNone/>
              <a:defRPr sz="1500" b="1"/>
            </a:lvl6pPr>
            <a:lvl7pPr marL="2506434" indent="0">
              <a:buNone/>
              <a:defRPr sz="1500" b="1"/>
            </a:lvl7pPr>
            <a:lvl8pPr marL="2924174" indent="0">
              <a:buNone/>
              <a:defRPr sz="1500" b="1"/>
            </a:lvl8pPr>
            <a:lvl9pPr marL="3341913"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11480" y="2029883"/>
            <a:ext cx="3636169" cy="3687869"/>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180523" y="1432772"/>
            <a:ext cx="3637598" cy="597111"/>
          </a:xfrm>
        </p:spPr>
        <p:txBody>
          <a:bodyPr anchor="b"/>
          <a:lstStyle>
            <a:lvl1pPr marL="0" indent="0">
              <a:buNone/>
              <a:defRPr sz="2200" b="1"/>
            </a:lvl1pPr>
            <a:lvl2pPr marL="417740" indent="0">
              <a:buNone/>
              <a:defRPr sz="1800" b="1"/>
            </a:lvl2pPr>
            <a:lvl3pPr marL="835476" indent="0">
              <a:buNone/>
              <a:defRPr sz="1600" b="1"/>
            </a:lvl3pPr>
            <a:lvl4pPr marL="1253217" indent="0">
              <a:buNone/>
              <a:defRPr sz="1500" b="1"/>
            </a:lvl4pPr>
            <a:lvl5pPr marL="1670957" indent="0">
              <a:buNone/>
              <a:defRPr sz="1500" b="1"/>
            </a:lvl5pPr>
            <a:lvl6pPr marL="2088696" indent="0">
              <a:buNone/>
              <a:defRPr sz="1500" b="1"/>
            </a:lvl6pPr>
            <a:lvl7pPr marL="2506434" indent="0">
              <a:buNone/>
              <a:defRPr sz="1500" b="1"/>
            </a:lvl7pPr>
            <a:lvl8pPr marL="2924174" indent="0">
              <a:buNone/>
              <a:defRPr sz="1500" b="1"/>
            </a:lvl8pPr>
            <a:lvl9pPr marL="3341913"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180523" y="2029883"/>
            <a:ext cx="3637598" cy="3687869"/>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EC5ACF2-F36C-4599-B6AB-870F5248C710}" type="datetimeFigureOut">
              <a:rPr lang="en-US" smtClean="0"/>
              <a:t>4/12/14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3D94AB-CC3C-445D-A64D-9A3361B1FF11}" type="slidenum">
              <a:rPr lang="en-US" altLang="en-US" smtClean="0"/>
              <a:pPr/>
              <a:t>‹#›</a:t>
            </a:fld>
            <a:endParaRPr lang="en-US" altLang="en-US"/>
          </a:p>
        </p:txBody>
      </p:sp>
    </p:spTree>
    <p:extLst>
      <p:ext uri="{BB962C8B-B14F-4D97-AF65-F5344CB8AC3E}">
        <p14:creationId xmlns:p14="http://schemas.microsoft.com/office/powerpoint/2010/main" val="3349582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C5ACF2-F36C-4599-B6AB-870F5248C710}" type="datetimeFigureOut">
              <a:rPr lang="en-US" smtClean="0"/>
              <a:t>4/12/14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EF2734-5CE4-4E62-88B7-B2867451DF12}" type="slidenum">
              <a:rPr lang="en-US" altLang="en-US" smtClean="0"/>
              <a:pPr/>
              <a:t>‹#›</a:t>
            </a:fld>
            <a:endParaRPr lang="en-US" altLang="en-US"/>
          </a:p>
        </p:txBody>
      </p:sp>
    </p:spTree>
    <p:extLst>
      <p:ext uri="{BB962C8B-B14F-4D97-AF65-F5344CB8AC3E}">
        <p14:creationId xmlns:p14="http://schemas.microsoft.com/office/powerpoint/2010/main" val="26259428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C5ACF2-F36C-4599-B6AB-870F5248C710}" type="datetimeFigureOut">
              <a:rPr lang="en-US" smtClean="0"/>
              <a:t>4/12/14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8C6697-D355-40AB-9304-3CA96F5248B6}" type="slidenum">
              <a:rPr lang="en-US" altLang="en-US" smtClean="0"/>
              <a:pPr/>
              <a:t>‹#›</a:t>
            </a:fld>
            <a:endParaRPr lang="en-US" altLang="en-US"/>
          </a:p>
        </p:txBody>
      </p:sp>
    </p:spTree>
    <p:extLst>
      <p:ext uri="{BB962C8B-B14F-4D97-AF65-F5344CB8AC3E}">
        <p14:creationId xmlns:p14="http://schemas.microsoft.com/office/powerpoint/2010/main" val="12775488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480" y="254847"/>
            <a:ext cx="2707482" cy="1084580"/>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217549" y="254851"/>
            <a:ext cx="4600575" cy="5462905"/>
          </a:xfrm>
        </p:spPr>
        <p:txBody>
          <a:bodyPr/>
          <a:lstStyle>
            <a:lvl1pPr>
              <a:defRPr sz="29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11480" y="1339431"/>
            <a:ext cx="2707482" cy="4378325"/>
          </a:xfrm>
        </p:spPr>
        <p:txBody>
          <a:bodyPr/>
          <a:lstStyle>
            <a:lvl1pPr marL="0" indent="0">
              <a:buNone/>
              <a:defRPr sz="1300"/>
            </a:lvl1pPr>
            <a:lvl2pPr marL="417740" indent="0">
              <a:buNone/>
              <a:defRPr sz="1100"/>
            </a:lvl2pPr>
            <a:lvl3pPr marL="835476" indent="0">
              <a:buNone/>
              <a:defRPr sz="900"/>
            </a:lvl3pPr>
            <a:lvl4pPr marL="1253217" indent="0">
              <a:buNone/>
              <a:defRPr sz="800"/>
            </a:lvl4pPr>
            <a:lvl5pPr marL="1670957" indent="0">
              <a:buNone/>
              <a:defRPr sz="800"/>
            </a:lvl5pPr>
            <a:lvl6pPr marL="2088696" indent="0">
              <a:buNone/>
              <a:defRPr sz="800"/>
            </a:lvl6pPr>
            <a:lvl7pPr marL="2506434" indent="0">
              <a:buNone/>
              <a:defRPr sz="800"/>
            </a:lvl7pPr>
            <a:lvl8pPr marL="2924174" indent="0">
              <a:buNone/>
              <a:defRPr sz="800"/>
            </a:lvl8pPr>
            <a:lvl9pPr marL="3341913"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C5ACF2-F36C-4599-B6AB-870F5248C710}" type="datetimeFigureOut">
              <a:rPr lang="en-US" smtClean="0"/>
              <a:t>4/12/14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2629C-9C5D-463B-A33D-43638AAEFEC9}" type="slidenum">
              <a:rPr lang="en-US" altLang="en-US" smtClean="0"/>
              <a:pPr/>
              <a:t>‹#›</a:t>
            </a:fld>
            <a:endParaRPr lang="en-US" altLang="en-US"/>
          </a:p>
        </p:txBody>
      </p:sp>
    </p:spTree>
    <p:extLst>
      <p:ext uri="{BB962C8B-B14F-4D97-AF65-F5344CB8AC3E}">
        <p14:creationId xmlns:p14="http://schemas.microsoft.com/office/powerpoint/2010/main" val="799728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024EF30-F224-43E8-8197-B619979C228E}" type="slidenum">
              <a:rPr lang="en-US" altLang="en-US"/>
              <a:pPr/>
              <a:t>‹#›</a:t>
            </a:fld>
            <a:endParaRPr lang="en-US" altLang="en-US"/>
          </a:p>
        </p:txBody>
      </p:sp>
    </p:spTree>
    <p:extLst>
      <p:ext uri="{BB962C8B-B14F-4D97-AF65-F5344CB8AC3E}">
        <p14:creationId xmlns:p14="http://schemas.microsoft.com/office/powerpoint/2010/main" val="3920252856"/>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3059" y="4480560"/>
            <a:ext cx="4937760" cy="528955"/>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613059" y="571923"/>
            <a:ext cx="4937760" cy="3840480"/>
          </a:xfrm>
        </p:spPr>
        <p:txBody>
          <a:bodyPr/>
          <a:lstStyle>
            <a:lvl1pPr marL="0" indent="0">
              <a:buNone/>
              <a:defRPr sz="2900"/>
            </a:lvl1pPr>
            <a:lvl2pPr marL="417740" indent="0">
              <a:buNone/>
              <a:defRPr sz="2600"/>
            </a:lvl2pPr>
            <a:lvl3pPr marL="835476" indent="0">
              <a:buNone/>
              <a:defRPr sz="2200"/>
            </a:lvl3pPr>
            <a:lvl4pPr marL="1253217" indent="0">
              <a:buNone/>
              <a:defRPr sz="1800"/>
            </a:lvl4pPr>
            <a:lvl5pPr marL="1670957" indent="0">
              <a:buNone/>
              <a:defRPr sz="1800"/>
            </a:lvl5pPr>
            <a:lvl6pPr marL="2088696" indent="0">
              <a:buNone/>
              <a:defRPr sz="1800"/>
            </a:lvl6pPr>
            <a:lvl7pPr marL="2506434" indent="0">
              <a:buNone/>
              <a:defRPr sz="1800"/>
            </a:lvl7pPr>
            <a:lvl8pPr marL="2924174" indent="0">
              <a:buNone/>
              <a:defRPr sz="1800"/>
            </a:lvl8pPr>
            <a:lvl9pPr marL="3341913" indent="0">
              <a:buNone/>
              <a:defRPr sz="1800"/>
            </a:lvl9pPr>
          </a:lstStyle>
          <a:p>
            <a:endParaRPr lang="en-US"/>
          </a:p>
        </p:txBody>
      </p:sp>
      <p:sp>
        <p:nvSpPr>
          <p:cNvPr id="4" name="Text Placeholder 3"/>
          <p:cNvSpPr>
            <a:spLocks noGrp="1"/>
          </p:cNvSpPr>
          <p:nvPr>
            <p:ph type="body" sz="half" idx="2"/>
          </p:nvPr>
        </p:nvSpPr>
        <p:spPr>
          <a:xfrm>
            <a:off x="1613059" y="5009519"/>
            <a:ext cx="4937760" cy="751205"/>
          </a:xfrm>
        </p:spPr>
        <p:txBody>
          <a:bodyPr/>
          <a:lstStyle>
            <a:lvl1pPr marL="0" indent="0">
              <a:buNone/>
              <a:defRPr sz="1300"/>
            </a:lvl1pPr>
            <a:lvl2pPr marL="417740" indent="0">
              <a:buNone/>
              <a:defRPr sz="1100"/>
            </a:lvl2pPr>
            <a:lvl3pPr marL="835476" indent="0">
              <a:buNone/>
              <a:defRPr sz="900"/>
            </a:lvl3pPr>
            <a:lvl4pPr marL="1253217" indent="0">
              <a:buNone/>
              <a:defRPr sz="800"/>
            </a:lvl4pPr>
            <a:lvl5pPr marL="1670957" indent="0">
              <a:buNone/>
              <a:defRPr sz="800"/>
            </a:lvl5pPr>
            <a:lvl6pPr marL="2088696" indent="0">
              <a:buNone/>
              <a:defRPr sz="800"/>
            </a:lvl6pPr>
            <a:lvl7pPr marL="2506434" indent="0">
              <a:buNone/>
              <a:defRPr sz="800"/>
            </a:lvl7pPr>
            <a:lvl8pPr marL="2924174" indent="0">
              <a:buNone/>
              <a:defRPr sz="800"/>
            </a:lvl8pPr>
            <a:lvl9pPr marL="3341913"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C5ACF2-F36C-4599-B6AB-870F5248C710}" type="datetimeFigureOut">
              <a:rPr lang="en-US" smtClean="0"/>
              <a:t>4/12/14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E0048-19C5-4F96-862E-9BE2A7945902}" type="slidenum">
              <a:rPr lang="en-US" altLang="en-US" smtClean="0"/>
              <a:pPr/>
              <a:t>‹#›</a:t>
            </a:fld>
            <a:endParaRPr lang="en-US" altLang="en-US"/>
          </a:p>
        </p:txBody>
      </p:sp>
    </p:spTree>
    <p:extLst>
      <p:ext uri="{BB962C8B-B14F-4D97-AF65-F5344CB8AC3E}">
        <p14:creationId xmlns:p14="http://schemas.microsoft.com/office/powerpoint/2010/main" val="2602998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C5ACF2-F36C-4599-B6AB-870F5248C710}" type="datetimeFigureOut">
              <a:rPr lang="en-US" smtClean="0"/>
              <a:t>4/12/14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0DD40B-E085-4F3F-B3DF-352170E6A6CD}" type="slidenum">
              <a:rPr lang="en-US" altLang="en-US" smtClean="0"/>
              <a:pPr/>
              <a:t>‹#›</a:t>
            </a:fld>
            <a:endParaRPr lang="en-US" altLang="en-US"/>
          </a:p>
        </p:txBody>
      </p:sp>
    </p:spTree>
    <p:extLst>
      <p:ext uri="{BB962C8B-B14F-4D97-AF65-F5344CB8AC3E}">
        <p14:creationId xmlns:p14="http://schemas.microsoft.com/office/powerpoint/2010/main" val="2837505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6460" y="256333"/>
            <a:ext cx="1851660" cy="54614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11480" y="256333"/>
            <a:ext cx="5417820" cy="54614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EC5ACF2-F36C-4599-B6AB-870F5248C710}" type="datetimeFigureOut">
              <a:rPr lang="en-US" smtClean="0"/>
              <a:t>4/12/14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CDFE0-D3B4-410C-B029-0B0C078019A2}" type="slidenum">
              <a:rPr lang="en-US" altLang="en-US" smtClean="0"/>
              <a:pPr/>
              <a:t>‹#›</a:t>
            </a:fld>
            <a:endParaRPr lang="en-US" altLang="en-US"/>
          </a:p>
        </p:txBody>
      </p:sp>
    </p:spTree>
    <p:extLst>
      <p:ext uri="{BB962C8B-B14F-4D97-AF65-F5344CB8AC3E}">
        <p14:creationId xmlns:p14="http://schemas.microsoft.com/office/powerpoint/2010/main" val="3179768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0875" y="4113216"/>
            <a:ext cx="6994525" cy="1271587"/>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650875" y="2713041"/>
            <a:ext cx="6994525" cy="1400175"/>
          </a:xfrm>
        </p:spPr>
        <p:txBody>
          <a:bodyPr anchor="b"/>
          <a:lstStyle>
            <a:lvl1pPr marL="0" indent="0">
              <a:buNone/>
              <a:defRPr sz="2000"/>
            </a:lvl1pPr>
            <a:lvl2pPr marL="457009" indent="0">
              <a:buNone/>
              <a:defRPr sz="1800"/>
            </a:lvl2pPr>
            <a:lvl3pPr marL="914016" indent="0">
              <a:buNone/>
              <a:defRPr sz="1600"/>
            </a:lvl3pPr>
            <a:lvl4pPr marL="1371027" indent="0">
              <a:buNone/>
              <a:defRPr sz="1400"/>
            </a:lvl4pPr>
            <a:lvl5pPr marL="1828035" indent="0">
              <a:buNone/>
              <a:defRPr sz="1400"/>
            </a:lvl5pPr>
            <a:lvl6pPr marL="2285043" indent="0">
              <a:buNone/>
              <a:defRPr sz="1400"/>
            </a:lvl6pPr>
            <a:lvl7pPr marL="2742052" indent="0">
              <a:buNone/>
              <a:defRPr sz="1400"/>
            </a:lvl7pPr>
            <a:lvl8pPr marL="3199061" indent="0">
              <a:buNone/>
              <a:defRPr sz="1400"/>
            </a:lvl8pPr>
            <a:lvl9pPr marL="365607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D51C66F9-ACC1-4FA6-9B81-B1B0C068FED3}" type="slidenum">
              <a:rPr lang="en-US" altLang="en-US"/>
              <a:pPr/>
              <a:t>‹#›</a:t>
            </a:fld>
            <a:endParaRPr lang="en-US" altLang="en-US"/>
          </a:p>
        </p:txBody>
      </p:sp>
    </p:spTree>
    <p:extLst>
      <p:ext uri="{BB962C8B-B14F-4D97-AF65-F5344CB8AC3E}">
        <p14:creationId xmlns:p14="http://schemas.microsoft.com/office/powerpoint/2010/main" val="2724052906"/>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1219200"/>
            <a:ext cx="3459163"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2166" y="1219200"/>
            <a:ext cx="3459162" cy="4297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328B5B8F-3B70-4A35-AAD0-FCB78920E3C7}" type="slidenum">
              <a:rPr lang="en-US" altLang="en-US"/>
              <a:pPr/>
              <a:t>‹#›</a:t>
            </a:fld>
            <a:endParaRPr lang="en-US" altLang="en-US"/>
          </a:p>
        </p:txBody>
      </p:sp>
    </p:spTree>
    <p:extLst>
      <p:ext uri="{BB962C8B-B14F-4D97-AF65-F5344CB8AC3E}">
        <p14:creationId xmlns:p14="http://schemas.microsoft.com/office/powerpoint/2010/main" val="159843771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11163" y="255588"/>
            <a:ext cx="7407275" cy="1066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11166" y="1433513"/>
            <a:ext cx="3636962" cy="596900"/>
          </a:xfrm>
        </p:spPr>
        <p:txBody>
          <a:bodyPr anchor="b"/>
          <a:lstStyle>
            <a:lvl1pPr marL="0" indent="0">
              <a:buNone/>
              <a:defRPr sz="2400" b="1"/>
            </a:lvl1pPr>
            <a:lvl2pPr marL="457009" indent="0">
              <a:buNone/>
              <a:defRPr sz="2000" b="1"/>
            </a:lvl2pPr>
            <a:lvl3pPr marL="914016" indent="0">
              <a:buNone/>
              <a:defRPr sz="1800" b="1"/>
            </a:lvl3pPr>
            <a:lvl4pPr marL="1371027" indent="0">
              <a:buNone/>
              <a:defRPr sz="1600" b="1"/>
            </a:lvl4pPr>
            <a:lvl5pPr marL="1828035" indent="0">
              <a:buNone/>
              <a:defRPr sz="1600" b="1"/>
            </a:lvl5pPr>
            <a:lvl6pPr marL="2285043" indent="0">
              <a:buNone/>
              <a:defRPr sz="1600" b="1"/>
            </a:lvl6pPr>
            <a:lvl7pPr marL="2742052" indent="0">
              <a:buNone/>
              <a:defRPr sz="1600" b="1"/>
            </a:lvl7pPr>
            <a:lvl8pPr marL="3199061" indent="0">
              <a:buNone/>
              <a:defRPr sz="1600" b="1"/>
            </a:lvl8pPr>
            <a:lvl9pPr marL="365607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11166" y="2030413"/>
            <a:ext cx="3636962"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179888" y="1433513"/>
            <a:ext cx="3638550" cy="596900"/>
          </a:xfrm>
        </p:spPr>
        <p:txBody>
          <a:bodyPr anchor="b"/>
          <a:lstStyle>
            <a:lvl1pPr marL="0" indent="0">
              <a:buNone/>
              <a:defRPr sz="2400" b="1"/>
            </a:lvl1pPr>
            <a:lvl2pPr marL="457009" indent="0">
              <a:buNone/>
              <a:defRPr sz="2000" b="1"/>
            </a:lvl2pPr>
            <a:lvl3pPr marL="914016" indent="0">
              <a:buNone/>
              <a:defRPr sz="1800" b="1"/>
            </a:lvl3pPr>
            <a:lvl4pPr marL="1371027" indent="0">
              <a:buNone/>
              <a:defRPr sz="1600" b="1"/>
            </a:lvl4pPr>
            <a:lvl5pPr marL="1828035" indent="0">
              <a:buNone/>
              <a:defRPr sz="1600" b="1"/>
            </a:lvl5pPr>
            <a:lvl6pPr marL="2285043" indent="0">
              <a:buNone/>
              <a:defRPr sz="1600" b="1"/>
            </a:lvl6pPr>
            <a:lvl7pPr marL="2742052" indent="0">
              <a:buNone/>
              <a:defRPr sz="1600" b="1"/>
            </a:lvl7pPr>
            <a:lvl8pPr marL="3199061" indent="0">
              <a:buNone/>
              <a:defRPr sz="1600" b="1"/>
            </a:lvl8pPr>
            <a:lvl9pPr marL="365607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179888" y="2030413"/>
            <a:ext cx="3638550"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7D3D94AB-CC3C-445D-A64D-9A3361B1FF11}" type="slidenum">
              <a:rPr lang="en-US" altLang="en-US"/>
              <a:pPr/>
              <a:t>‹#›</a:t>
            </a:fld>
            <a:endParaRPr lang="en-US" altLang="en-US"/>
          </a:p>
        </p:txBody>
      </p:sp>
    </p:spTree>
    <p:extLst>
      <p:ext uri="{BB962C8B-B14F-4D97-AF65-F5344CB8AC3E}">
        <p14:creationId xmlns:p14="http://schemas.microsoft.com/office/powerpoint/2010/main" val="4008609486"/>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CBEF2734-5CE4-4E62-88B7-B2867451DF12}" type="slidenum">
              <a:rPr lang="en-US" altLang="en-US"/>
              <a:pPr/>
              <a:t>‹#›</a:t>
            </a:fld>
            <a:endParaRPr lang="en-US" altLang="en-US"/>
          </a:p>
        </p:txBody>
      </p:sp>
    </p:spTree>
    <p:extLst>
      <p:ext uri="{BB962C8B-B14F-4D97-AF65-F5344CB8AC3E}">
        <p14:creationId xmlns:p14="http://schemas.microsoft.com/office/powerpoint/2010/main" val="338953065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1B8C6697-D355-40AB-9304-3CA96F5248B6}" type="slidenum">
              <a:rPr lang="en-US" altLang="en-US"/>
              <a:pPr/>
              <a:t>‹#›</a:t>
            </a:fld>
            <a:endParaRPr lang="en-US" altLang="en-US"/>
          </a:p>
        </p:txBody>
      </p:sp>
    </p:spTree>
    <p:extLst>
      <p:ext uri="{BB962C8B-B14F-4D97-AF65-F5344CB8AC3E}">
        <p14:creationId xmlns:p14="http://schemas.microsoft.com/office/powerpoint/2010/main" val="4091444484"/>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166" y="255588"/>
            <a:ext cx="2708275" cy="1084262"/>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217865" y="255591"/>
            <a:ext cx="4600575" cy="54625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11166" y="1339853"/>
            <a:ext cx="2708275" cy="4378325"/>
          </a:xfrm>
        </p:spPr>
        <p:txBody>
          <a:bodyPr/>
          <a:lstStyle>
            <a:lvl1pPr marL="0" indent="0">
              <a:buNone/>
              <a:defRPr sz="1400"/>
            </a:lvl1pPr>
            <a:lvl2pPr marL="457009" indent="0">
              <a:buNone/>
              <a:defRPr sz="1200"/>
            </a:lvl2pPr>
            <a:lvl3pPr marL="914016" indent="0">
              <a:buNone/>
              <a:defRPr sz="1000"/>
            </a:lvl3pPr>
            <a:lvl4pPr marL="1371027" indent="0">
              <a:buNone/>
              <a:defRPr sz="900"/>
            </a:lvl4pPr>
            <a:lvl5pPr marL="1828035" indent="0">
              <a:buNone/>
              <a:defRPr sz="900"/>
            </a:lvl5pPr>
            <a:lvl6pPr marL="2285043" indent="0">
              <a:buNone/>
              <a:defRPr sz="900"/>
            </a:lvl6pPr>
            <a:lvl7pPr marL="2742052" indent="0">
              <a:buNone/>
              <a:defRPr sz="900"/>
            </a:lvl7pPr>
            <a:lvl8pPr marL="3199061" indent="0">
              <a:buNone/>
              <a:defRPr sz="900"/>
            </a:lvl8pPr>
            <a:lvl9pPr marL="365607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DC92629C-9C5D-463B-A33D-43638AAEFEC9}" type="slidenum">
              <a:rPr lang="en-US" altLang="en-US"/>
              <a:pPr/>
              <a:t>‹#›</a:t>
            </a:fld>
            <a:endParaRPr lang="en-US" altLang="en-US"/>
          </a:p>
        </p:txBody>
      </p:sp>
    </p:spTree>
    <p:extLst>
      <p:ext uri="{BB962C8B-B14F-4D97-AF65-F5344CB8AC3E}">
        <p14:creationId xmlns:p14="http://schemas.microsoft.com/office/powerpoint/2010/main" val="2094768603"/>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2903" y="4479925"/>
            <a:ext cx="4938713" cy="530225"/>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612903" y="571500"/>
            <a:ext cx="4938713" cy="3840163"/>
          </a:xfrm>
        </p:spPr>
        <p:txBody>
          <a:bodyPr/>
          <a:lstStyle>
            <a:lvl1pPr marL="0" indent="0">
              <a:buNone/>
              <a:defRPr sz="3200"/>
            </a:lvl1pPr>
            <a:lvl2pPr marL="457009" indent="0">
              <a:buNone/>
              <a:defRPr sz="2800"/>
            </a:lvl2pPr>
            <a:lvl3pPr marL="914016" indent="0">
              <a:buNone/>
              <a:defRPr sz="2400"/>
            </a:lvl3pPr>
            <a:lvl4pPr marL="1371027" indent="0">
              <a:buNone/>
              <a:defRPr sz="2000"/>
            </a:lvl4pPr>
            <a:lvl5pPr marL="1828035" indent="0">
              <a:buNone/>
              <a:defRPr sz="2000"/>
            </a:lvl5pPr>
            <a:lvl6pPr marL="2285043" indent="0">
              <a:buNone/>
              <a:defRPr sz="2000"/>
            </a:lvl6pPr>
            <a:lvl7pPr marL="2742052" indent="0">
              <a:buNone/>
              <a:defRPr sz="2000"/>
            </a:lvl7pPr>
            <a:lvl8pPr marL="3199061" indent="0">
              <a:buNone/>
              <a:defRPr sz="2000"/>
            </a:lvl8pPr>
            <a:lvl9pPr marL="3656070" indent="0">
              <a:buNone/>
              <a:defRPr sz="2000"/>
            </a:lvl9pPr>
          </a:lstStyle>
          <a:p>
            <a:endParaRPr lang="en-US"/>
          </a:p>
        </p:txBody>
      </p:sp>
      <p:sp>
        <p:nvSpPr>
          <p:cNvPr id="4" name="Text Placeholder 3"/>
          <p:cNvSpPr>
            <a:spLocks noGrp="1"/>
          </p:cNvSpPr>
          <p:nvPr>
            <p:ph type="body" sz="half" idx="2"/>
          </p:nvPr>
        </p:nvSpPr>
        <p:spPr>
          <a:xfrm>
            <a:off x="1612903" y="5010153"/>
            <a:ext cx="4938713" cy="750888"/>
          </a:xfrm>
        </p:spPr>
        <p:txBody>
          <a:bodyPr/>
          <a:lstStyle>
            <a:lvl1pPr marL="0" indent="0">
              <a:buNone/>
              <a:defRPr sz="1400"/>
            </a:lvl1pPr>
            <a:lvl2pPr marL="457009" indent="0">
              <a:buNone/>
              <a:defRPr sz="1200"/>
            </a:lvl2pPr>
            <a:lvl3pPr marL="914016" indent="0">
              <a:buNone/>
              <a:defRPr sz="1000"/>
            </a:lvl3pPr>
            <a:lvl4pPr marL="1371027" indent="0">
              <a:buNone/>
              <a:defRPr sz="900"/>
            </a:lvl4pPr>
            <a:lvl5pPr marL="1828035" indent="0">
              <a:buNone/>
              <a:defRPr sz="900"/>
            </a:lvl5pPr>
            <a:lvl6pPr marL="2285043" indent="0">
              <a:buNone/>
              <a:defRPr sz="900"/>
            </a:lvl6pPr>
            <a:lvl7pPr marL="2742052" indent="0">
              <a:buNone/>
              <a:defRPr sz="900"/>
            </a:lvl7pPr>
            <a:lvl8pPr marL="3199061" indent="0">
              <a:buNone/>
              <a:defRPr sz="900"/>
            </a:lvl8pPr>
            <a:lvl9pPr marL="365607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0FE0048-19C5-4F96-862E-9BE2A7945902}" type="slidenum">
              <a:rPr lang="en-US" altLang="en-US"/>
              <a:pPr/>
              <a:t>‹#›</a:t>
            </a:fld>
            <a:endParaRPr lang="en-US" altLang="en-US"/>
          </a:p>
        </p:txBody>
      </p:sp>
    </p:spTree>
    <p:extLst>
      <p:ext uri="{BB962C8B-B14F-4D97-AF65-F5344CB8AC3E}">
        <p14:creationId xmlns:p14="http://schemas.microsoft.com/office/powerpoint/2010/main" val="4224803960"/>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0127" name="Rectangle 15"/>
          <p:cNvSpPr>
            <a:spLocks noChangeArrowheads="1"/>
          </p:cNvSpPr>
          <p:nvPr userDrawn="1"/>
        </p:nvSpPr>
        <p:spPr bwMode="auto">
          <a:xfrm>
            <a:off x="0" y="6124575"/>
            <a:ext cx="8229600" cy="298450"/>
          </a:xfrm>
          <a:prstGeom prst="rect">
            <a:avLst/>
          </a:prstGeom>
          <a:gradFill rotWithShape="0">
            <a:gsLst>
              <a:gs pos="0">
                <a:srgbClr val="000000">
                  <a:alpha val="55000"/>
                </a:srgbClr>
              </a:gs>
              <a:gs pos="100000">
                <a:srgbClr val="FF0000">
                  <a:alpha val="35001"/>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3" tIns="45701" rIns="91403" bIns="45701" anchor="ctr"/>
          <a:lstStyle/>
          <a:p>
            <a:endParaRPr lang="en-US"/>
          </a:p>
        </p:txBody>
      </p:sp>
      <p:sp>
        <p:nvSpPr>
          <p:cNvPr id="90122" name="Text Box 10"/>
          <p:cNvSpPr txBox="1">
            <a:spLocks noChangeArrowheads="1"/>
          </p:cNvSpPr>
          <p:nvPr userDrawn="1"/>
        </p:nvSpPr>
        <p:spPr bwMode="auto">
          <a:xfrm>
            <a:off x="1" y="6126167"/>
            <a:ext cx="8305800" cy="280917"/>
          </a:xfrm>
          <a:prstGeom prst="rect">
            <a:avLst/>
          </a:prstGeom>
          <a:gradFill rotWithShape="1">
            <a:gsLst>
              <a:gs pos="0">
                <a:srgbClr val="760000">
                  <a:alpha val="39999"/>
                </a:srgbClr>
              </a:gs>
              <a:gs pos="100000">
                <a:srgbClr val="FF0000">
                  <a:alpha val="39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1" tIns="45675" rIns="91351" bIns="45675">
            <a:spAutoFit/>
          </a:bodyPr>
          <a:lstStyle/>
          <a:p>
            <a:pPr>
              <a:spcBef>
                <a:spcPct val="50000"/>
              </a:spcBef>
            </a:pPr>
            <a:r>
              <a:rPr lang="en-US" altLang="en-US" sz="1200" b="1" dirty="0">
                <a:solidFill>
                  <a:schemeClr val="bg1"/>
                </a:solidFill>
                <a:effectLst>
                  <a:outerShdw blurRad="38100" dist="38100" dir="2700000" algn="tl">
                    <a:srgbClr val="000000"/>
                  </a:outerShdw>
                </a:effectLst>
              </a:rPr>
              <a:t>U</a:t>
            </a:r>
            <a:r>
              <a:rPr lang="en-US" altLang="en-US" sz="1000" b="1" dirty="0">
                <a:solidFill>
                  <a:schemeClr val="bg1"/>
                </a:solidFill>
                <a:effectLst>
                  <a:outerShdw blurRad="38100" dist="38100" dir="2700000" algn="tl">
                    <a:srgbClr val="000000"/>
                  </a:outerShdw>
                </a:effectLst>
              </a:rPr>
              <a:t>NIVERSITY OF </a:t>
            </a:r>
            <a:r>
              <a:rPr lang="en-US" altLang="en-US" sz="1200" b="1" dirty="0" smtClean="0">
                <a:solidFill>
                  <a:schemeClr val="bg1"/>
                </a:solidFill>
                <a:effectLst>
                  <a:outerShdw blurRad="38100" dist="38100" dir="2700000" algn="tl">
                    <a:srgbClr val="000000"/>
                  </a:outerShdw>
                </a:effectLst>
              </a:rPr>
              <a:t>M</a:t>
            </a:r>
            <a:r>
              <a:rPr lang="en-US" altLang="en-US" sz="1000" b="1" dirty="0" smtClean="0">
                <a:solidFill>
                  <a:schemeClr val="bg1"/>
                </a:solidFill>
                <a:effectLst>
                  <a:outerShdw blurRad="38100" dist="38100" dir="2700000" algn="tl">
                    <a:srgbClr val="000000"/>
                  </a:outerShdw>
                </a:effectLst>
              </a:rPr>
              <a:t>ASSACHUSETTS</a:t>
            </a:r>
            <a:r>
              <a:rPr lang="en-US" altLang="en-US" sz="1200" b="1" dirty="0" smtClean="0">
                <a:solidFill>
                  <a:schemeClr val="bg1"/>
                </a:solidFill>
                <a:effectLst>
                  <a:outerShdw blurRad="38100" dist="38100" dir="2700000" algn="tl">
                    <a:srgbClr val="000000"/>
                  </a:outerShdw>
                </a:effectLst>
              </a:rPr>
              <a:t> </a:t>
            </a:r>
            <a:r>
              <a:rPr lang="en-US" altLang="en-US" sz="1200" b="1" dirty="0">
                <a:solidFill>
                  <a:schemeClr val="bg1"/>
                </a:solidFill>
                <a:effectLst>
                  <a:outerShdw blurRad="38100" dist="38100" dir="2700000" algn="tl">
                    <a:srgbClr val="000000"/>
                  </a:outerShdw>
                </a:effectLst>
              </a:rPr>
              <a:t>A</a:t>
            </a:r>
            <a:r>
              <a:rPr lang="en-US" altLang="en-US" sz="1000" b="1" dirty="0">
                <a:solidFill>
                  <a:schemeClr val="bg1"/>
                </a:solidFill>
                <a:effectLst>
                  <a:outerShdw blurRad="38100" dist="38100" dir="2700000" algn="tl">
                    <a:srgbClr val="000000"/>
                  </a:outerShdw>
                </a:effectLst>
              </a:rPr>
              <a:t>MHERST  • </a:t>
            </a:r>
            <a:r>
              <a:rPr lang="en-US" altLang="en-US" sz="1200" b="1" dirty="0">
                <a:solidFill>
                  <a:schemeClr val="bg1"/>
                </a:solidFill>
                <a:effectLst>
                  <a:outerShdw blurRad="38100" dist="38100" dir="2700000" algn="tl">
                    <a:srgbClr val="000000"/>
                  </a:outerShdw>
                </a:effectLst>
              </a:rPr>
              <a:t> </a:t>
            </a:r>
            <a:r>
              <a:rPr lang="en-US" altLang="en-US" sz="1200" b="1" dirty="0" smtClean="0">
                <a:solidFill>
                  <a:schemeClr val="bg1"/>
                </a:solidFill>
                <a:effectLst>
                  <a:outerShdw blurRad="38100" dist="38100" dir="2700000" algn="tl">
                    <a:srgbClr val="000000"/>
                  </a:outerShdw>
                </a:effectLst>
              </a:rPr>
              <a:t>School of </a:t>
            </a:r>
            <a:r>
              <a:rPr lang="en-US" altLang="en-US" sz="1200" b="1" dirty="0">
                <a:solidFill>
                  <a:schemeClr val="bg1"/>
                </a:solidFill>
                <a:effectLst>
                  <a:outerShdw blurRad="38100" dist="38100" dir="2700000" algn="tl">
                    <a:srgbClr val="000000"/>
                  </a:outerShdw>
                </a:effectLst>
              </a:rPr>
              <a:t>Computer Science</a:t>
            </a:r>
            <a:endParaRPr lang="en-US" altLang="en-US" sz="1000" b="1" dirty="0">
              <a:solidFill>
                <a:schemeClr val="bg1"/>
              </a:solidFill>
              <a:effectLst>
                <a:outerShdw blurRad="38100" dist="38100" dir="2700000" algn="tl">
                  <a:srgbClr val="000000"/>
                </a:outerShdw>
              </a:effectLst>
            </a:endParaRPr>
          </a:p>
        </p:txBody>
      </p:sp>
      <p:sp>
        <p:nvSpPr>
          <p:cNvPr id="90120" name="Rectangle 8"/>
          <p:cNvSpPr>
            <a:spLocks noGrp="1" noChangeArrowheads="1"/>
          </p:cNvSpPr>
          <p:nvPr>
            <p:ph type="sldNum" sz="quarter" idx="4"/>
          </p:nvPr>
        </p:nvSpPr>
        <p:spPr bwMode="auto">
          <a:xfrm>
            <a:off x="7543800" y="6096003"/>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1" tIns="45675" rIns="91351" bIns="45675" numCol="1" anchor="ctr" anchorCtr="0" compatLnSpc="1">
            <a:prstTxWarp prst="textNoShape">
              <a:avLst/>
            </a:prstTxWarp>
          </a:bodyPr>
          <a:lstStyle>
            <a:lvl1pPr algn="r" eaLnBrk="0" hangingPunct="0">
              <a:defRPr sz="900">
                <a:solidFill>
                  <a:schemeClr val="bg1"/>
                </a:solidFill>
                <a:latin typeface="Gill Sans MT" pitchFamily="34" charset="0"/>
              </a:defRPr>
            </a:lvl1pPr>
          </a:lstStyle>
          <a:p>
            <a:fld id="{441A51FC-B2C8-4103-8E61-8C1327E51A94}" type="slidenum">
              <a:rPr lang="en-US" altLang="en-US"/>
              <a:pPr/>
              <a:t>‹#›</a:t>
            </a:fld>
            <a:endParaRPr lang="en-US" altLang="en-US"/>
          </a:p>
        </p:txBody>
      </p:sp>
      <p:pic>
        <p:nvPicPr>
          <p:cNvPr id="90142" name="Picture 30" descr="newseal20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44450" y="5791200"/>
            <a:ext cx="6064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90145" name="Picture 3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6200"/>
            <a:ext cx="8382000" cy="838200"/>
          </a:xfrm>
          <a:prstGeom prst="rect">
            <a:avLst/>
          </a:prstGeom>
          <a:noFill/>
          <a:extLst>
            <a:ext uri="{909E8E84-426E-40dd-AFC4-6F175D3DCCD1}">
              <a14:hiddenFill xmlns:a14="http://schemas.microsoft.com/office/drawing/2010/main">
                <a:solidFill>
                  <a:srgbClr val="FFFFFF"/>
                </a:solidFill>
              </a14:hiddenFill>
            </a:ext>
          </a:extLst>
        </p:spPr>
      </p:pic>
      <p:sp>
        <p:nvSpPr>
          <p:cNvPr id="90116" name="Rectangle 4"/>
          <p:cNvSpPr>
            <a:spLocks noGrp="1" noChangeArrowheads="1"/>
          </p:cNvSpPr>
          <p:nvPr>
            <p:ph type="title"/>
          </p:nvPr>
        </p:nvSpPr>
        <p:spPr bwMode="auto">
          <a:xfrm>
            <a:off x="228600" y="166688"/>
            <a:ext cx="6858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506" tIns="41751" rIns="83506" bIns="41751" numCol="1" anchor="b" anchorCtr="0" compatLnSpc="1">
            <a:prstTxWarp prst="textNoShape">
              <a:avLst/>
            </a:prstTxWarp>
          </a:bodyPr>
          <a:lstStyle/>
          <a:p>
            <a:pPr lvl="0"/>
            <a:r>
              <a:rPr lang="en-US" altLang="en-US" smtClean="0"/>
              <a:t>Click to edit</a:t>
            </a:r>
          </a:p>
        </p:txBody>
      </p:sp>
      <p:sp>
        <p:nvSpPr>
          <p:cNvPr id="90117" name="Rectangle 5"/>
          <p:cNvSpPr>
            <a:spLocks noGrp="1" noChangeArrowheads="1"/>
          </p:cNvSpPr>
          <p:nvPr>
            <p:ph type="body" idx="1"/>
          </p:nvPr>
        </p:nvSpPr>
        <p:spPr bwMode="auto">
          <a:xfrm>
            <a:off x="990603" y="1219200"/>
            <a:ext cx="7070725" cy="429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3506" tIns="41751" rIns="83506" bIns="4175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ransition xmlns:p14="http://schemas.microsoft.com/office/powerpoint/2010/main"/>
  <p:timing>
    <p:tnLst>
      <p:par>
        <p:cTn xmlns:p14="http://schemas.microsoft.com/office/powerpoint/2010/main" id="1" dur="indefinite" restart="never" nodeType="tmRoot"/>
      </p:par>
    </p:tnLst>
  </p:timing>
  <p:hf hdr="0" ftr="0" dt="0"/>
  <p:txStyles>
    <p:titleStyle>
      <a:lvl1pPr algn="l" defTabSz="836264" rtl="0" fontAlgn="base">
        <a:spcBef>
          <a:spcPct val="0"/>
        </a:spcBef>
        <a:spcAft>
          <a:spcPct val="0"/>
        </a:spcAft>
        <a:defRPr sz="4800" b="1" i="1">
          <a:solidFill>
            <a:srgbClr val="C0C0C0"/>
          </a:solidFill>
          <a:latin typeface="+mj-lt"/>
          <a:ea typeface="+mj-ea"/>
          <a:cs typeface="+mj-cs"/>
        </a:defRPr>
      </a:lvl1pPr>
      <a:lvl2pPr algn="l" defTabSz="836264" rtl="0" fontAlgn="base">
        <a:spcBef>
          <a:spcPct val="0"/>
        </a:spcBef>
        <a:spcAft>
          <a:spcPct val="0"/>
        </a:spcAft>
        <a:defRPr sz="4800" b="1" i="1">
          <a:solidFill>
            <a:srgbClr val="C0C0C0"/>
          </a:solidFill>
          <a:latin typeface="Frutiger Linotype" pitchFamily="34" charset="0"/>
        </a:defRPr>
      </a:lvl2pPr>
      <a:lvl3pPr algn="l" defTabSz="836264" rtl="0" fontAlgn="base">
        <a:spcBef>
          <a:spcPct val="0"/>
        </a:spcBef>
        <a:spcAft>
          <a:spcPct val="0"/>
        </a:spcAft>
        <a:defRPr sz="4800" b="1" i="1">
          <a:solidFill>
            <a:srgbClr val="C0C0C0"/>
          </a:solidFill>
          <a:latin typeface="Frutiger Linotype" pitchFamily="34" charset="0"/>
        </a:defRPr>
      </a:lvl3pPr>
      <a:lvl4pPr algn="l" defTabSz="836264" rtl="0" fontAlgn="base">
        <a:spcBef>
          <a:spcPct val="0"/>
        </a:spcBef>
        <a:spcAft>
          <a:spcPct val="0"/>
        </a:spcAft>
        <a:defRPr sz="4800" b="1" i="1">
          <a:solidFill>
            <a:srgbClr val="C0C0C0"/>
          </a:solidFill>
          <a:latin typeface="Frutiger Linotype" pitchFamily="34" charset="0"/>
        </a:defRPr>
      </a:lvl4pPr>
      <a:lvl5pPr algn="l" defTabSz="836264" rtl="0" fontAlgn="base">
        <a:spcBef>
          <a:spcPct val="0"/>
        </a:spcBef>
        <a:spcAft>
          <a:spcPct val="0"/>
        </a:spcAft>
        <a:defRPr sz="4800" b="1" i="1">
          <a:solidFill>
            <a:srgbClr val="C0C0C0"/>
          </a:solidFill>
          <a:latin typeface="Frutiger Linotype" pitchFamily="34" charset="0"/>
        </a:defRPr>
      </a:lvl5pPr>
      <a:lvl6pPr marL="457009" algn="l" defTabSz="836264" rtl="0" fontAlgn="base">
        <a:spcBef>
          <a:spcPct val="0"/>
        </a:spcBef>
        <a:spcAft>
          <a:spcPct val="0"/>
        </a:spcAft>
        <a:defRPr sz="4800" b="1" i="1">
          <a:solidFill>
            <a:srgbClr val="C0C0C0"/>
          </a:solidFill>
          <a:latin typeface="Frutiger Linotype" pitchFamily="34" charset="0"/>
        </a:defRPr>
      </a:lvl6pPr>
      <a:lvl7pPr marL="914016" algn="l" defTabSz="836264" rtl="0" fontAlgn="base">
        <a:spcBef>
          <a:spcPct val="0"/>
        </a:spcBef>
        <a:spcAft>
          <a:spcPct val="0"/>
        </a:spcAft>
        <a:defRPr sz="4800" b="1" i="1">
          <a:solidFill>
            <a:srgbClr val="C0C0C0"/>
          </a:solidFill>
          <a:latin typeface="Frutiger Linotype" pitchFamily="34" charset="0"/>
        </a:defRPr>
      </a:lvl7pPr>
      <a:lvl8pPr marL="1371027" algn="l" defTabSz="836264" rtl="0" fontAlgn="base">
        <a:spcBef>
          <a:spcPct val="0"/>
        </a:spcBef>
        <a:spcAft>
          <a:spcPct val="0"/>
        </a:spcAft>
        <a:defRPr sz="4800" b="1" i="1">
          <a:solidFill>
            <a:srgbClr val="C0C0C0"/>
          </a:solidFill>
          <a:latin typeface="Frutiger Linotype" pitchFamily="34" charset="0"/>
        </a:defRPr>
      </a:lvl8pPr>
      <a:lvl9pPr marL="1828035" algn="l" defTabSz="836264" rtl="0" fontAlgn="base">
        <a:spcBef>
          <a:spcPct val="0"/>
        </a:spcBef>
        <a:spcAft>
          <a:spcPct val="0"/>
        </a:spcAft>
        <a:defRPr sz="4800" b="1" i="1">
          <a:solidFill>
            <a:srgbClr val="C0C0C0"/>
          </a:solidFill>
          <a:latin typeface="Frutiger Linotype" pitchFamily="34" charset="0"/>
        </a:defRPr>
      </a:lvl9pPr>
    </p:titleStyle>
    <p:bodyStyle>
      <a:lvl1pPr marL="312608" indent="-312608" algn="l" defTabSz="836264" rtl="0" fontAlgn="base">
        <a:spcBef>
          <a:spcPct val="20000"/>
        </a:spcBef>
        <a:spcAft>
          <a:spcPct val="0"/>
        </a:spcAft>
        <a:buClr>
          <a:schemeClr val="folHlink"/>
        </a:buClr>
        <a:buSzPct val="60000"/>
        <a:buFont typeface="Wingdings" pitchFamily="2" charset="2"/>
        <a:buChar char="n"/>
        <a:defRPr sz="2900">
          <a:solidFill>
            <a:schemeClr val="tx1"/>
          </a:solidFill>
          <a:latin typeface="+mn-lt"/>
          <a:ea typeface="+mn-ea"/>
          <a:cs typeface="+mn-cs"/>
        </a:defRPr>
      </a:lvl1pPr>
      <a:lvl2pPr marL="679166" indent="-261829" algn="l" defTabSz="836264" rtl="0" fontAlgn="base">
        <a:spcBef>
          <a:spcPct val="20000"/>
        </a:spcBef>
        <a:spcAft>
          <a:spcPct val="0"/>
        </a:spcAft>
        <a:buClr>
          <a:schemeClr val="hlink"/>
        </a:buClr>
        <a:buSzPct val="55000"/>
        <a:buFont typeface="Wingdings" pitchFamily="2" charset="2"/>
        <a:buChar char="n"/>
        <a:defRPr sz="2600">
          <a:solidFill>
            <a:schemeClr val="tx1"/>
          </a:solidFill>
          <a:latin typeface="+mn-lt"/>
        </a:defRPr>
      </a:lvl2pPr>
      <a:lvl3pPr marL="1044138" indent="-207876" algn="l" defTabSz="836264" rtl="0" fontAlgn="base">
        <a:spcBef>
          <a:spcPct val="20000"/>
        </a:spcBef>
        <a:spcAft>
          <a:spcPct val="0"/>
        </a:spcAft>
        <a:buClr>
          <a:schemeClr val="folHlink"/>
        </a:buClr>
        <a:buSzPct val="50000"/>
        <a:buFont typeface="Wingdings" pitchFamily="2" charset="2"/>
        <a:buChar char="n"/>
        <a:defRPr sz="2200">
          <a:solidFill>
            <a:schemeClr val="tx1"/>
          </a:solidFill>
          <a:latin typeface="+mn-lt"/>
        </a:defRPr>
      </a:lvl3pPr>
      <a:lvl4pPr marL="1463063" indent="-209462" algn="l" defTabSz="836264" rtl="0" fontAlgn="base">
        <a:spcBef>
          <a:spcPct val="20000"/>
        </a:spcBef>
        <a:spcAft>
          <a:spcPct val="0"/>
        </a:spcAft>
        <a:buClr>
          <a:schemeClr val="accent2"/>
        </a:buClr>
        <a:buSzPct val="55000"/>
        <a:buFont typeface="Wingdings" pitchFamily="2" charset="2"/>
        <a:buChar char="n"/>
        <a:defRPr>
          <a:solidFill>
            <a:schemeClr val="tx1"/>
          </a:solidFill>
          <a:latin typeface="+mn-lt"/>
        </a:defRPr>
      </a:lvl4pPr>
      <a:lvl5pPr marL="1880401" indent="-209462" algn="l" defTabSz="836264" rtl="0" fontAlgn="base">
        <a:spcBef>
          <a:spcPct val="20000"/>
        </a:spcBef>
        <a:spcAft>
          <a:spcPct val="0"/>
        </a:spcAft>
        <a:buClr>
          <a:schemeClr val="accent1"/>
        </a:buClr>
        <a:buSzPct val="50000"/>
        <a:buFont typeface="Wingdings" pitchFamily="2" charset="2"/>
        <a:buChar char="n"/>
        <a:defRPr>
          <a:solidFill>
            <a:schemeClr val="tx1"/>
          </a:solidFill>
          <a:latin typeface="+mn-lt"/>
        </a:defRPr>
      </a:lvl5pPr>
      <a:lvl6pPr marL="2337410" indent="-209462" algn="l" defTabSz="836264" rtl="0" fontAlgn="base">
        <a:spcBef>
          <a:spcPct val="20000"/>
        </a:spcBef>
        <a:spcAft>
          <a:spcPct val="0"/>
        </a:spcAft>
        <a:buClr>
          <a:schemeClr val="accent1"/>
        </a:buClr>
        <a:buSzPct val="50000"/>
        <a:buFont typeface="Wingdings" pitchFamily="2" charset="2"/>
        <a:buChar char="n"/>
        <a:defRPr>
          <a:solidFill>
            <a:schemeClr val="tx1"/>
          </a:solidFill>
          <a:latin typeface="+mn-lt"/>
        </a:defRPr>
      </a:lvl6pPr>
      <a:lvl7pPr marL="2794419" indent="-209462" algn="l" defTabSz="836264" rtl="0" fontAlgn="base">
        <a:spcBef>
          <a:spcPct val="20000"/>
        </a:spcBef>
        <a:spcAft>
          <a:spcPct val="0"/>
        </a:spcAft>
        <a:buClr>
          <a:schemeClr val="accent1"/>
        </a:buClr>
        <a:buSzPct val="50000"/>
        <a:buFont typeface="Wingdings" pitchFamily="2" charset="2"/>
        <a:buChar char="n"/>
        <a:defRPr>
          <a:solidFill>
            <a:schemeClr val="tx1"/>
          </a:solidFill>
          <a:latin typeface="+mn-lt"/>
        </a:defRPr>
      </a:lvl7pPr>
      <a:lvl8pPr marL="3251427" indent="-209462" algn="l" defTabSz="836264" rtl="0" fontAlgn="base">
        <a:spcBef>
          <a:spcPct val="20000"/>
        </a:spcBef>
        <a:spcAft>
          <a:spcPct val="0"/>
        </a:spcAft>
        <a:buClr>
          <a:schemeClr val="accent1"/>
        </a:buClr>
        <a:buSzPct val="50000"/>
        <a:buFont typeface="Wingdings" pitchFamily="2" charset="2"/>
        <a:buChar char="n"/>
        <a:defRPr>
          <a:solidFill>
            <a:schemeClr val="tx1"/>
          </a:solidFill>
          <a:latin typeface="+mn-lt"/>
        </a:defRPr>
      </a:lvl8pPr>
      <a:lvl9pPr marL="3708436" indent="-209462" algn="l" defTabSz="836264" rtl="0" fontAlgn="base">
        <a:spcBef>
          <a:spcPct val="20000"/>
        </a:spcBef>
        <a:spcAft>
          <a:spcPct val="0"/>
        </a:spcAft>
        <a:buClr>
          <a:schemeClr val="accent1"/>
        </a:buClr>
        <a:buSzPct val="50000"/>
        <a:buFont typeface="Wingdings" pitchFamily="2" charset="2"/>
        <a:buChar char="n"/>
        <a:defRPr>
          <a:solidFill>
            <a:schemeClr val="tx1"/>
          </a:solidFill>
          <a:latin typeface="+mn-lt"/>
        </a:defRPr>
      </a:lvl9pPr>
    </p:bodyStyle>
    <p:otherStyle>
      <a:defPPr>
        <a:defRPr lang="en-US"/>
      </a:defPPr>
      <a:lvl1pPr marL="0" algn="l" defTabSz="914016" rtl="0" eaLnBrk="1" latinLnBrk="0" hangingPunct="1">
        <a:defRPr sz="1800" kern="1200">
          <a:solidFill>
            <a:schemeClr val="tx1"/>
          </a:solidFill>
          <a:latin typeface="+mn-lt"/>
          <a:ea typeface="+mn-ea"/>
          <a:cs typeface="+mn-cs"/>
        </a:defRPr>
      </a:lvl1pPr>
      <a:lvl2pPr marL="457009" algn="l" defTabSz="914016" rtl="0" eaLnBrk="1" latinLnBrk="0" hangingPunct="1">
        <a:defRPr sz="1800" kern="1200">
          <a:solidFill>
            <a:schemeClr val="tx1"/>
          </a:solidFill>
          <a:latin typeface="+mn-lt"/>
          <a:ea typeface="+mn-ea"/>
          <a:cs typeface="+mn-cs"/>
        </a:defRPr>
      </a:lvl2pPr>
      <a:lvl3pPr marL="914016" algn="l" defTabSz="914016" rtl="0" eaLnBrk="1" latinLnBrk="0" hangingPunct="1">
        <a:defRPr sz="1800" kern="1200">
          <a:solidFill>
            <a:schemeClr val="tx1"/>
          </a:solidFill>
          <a:latin typeface="+mn-lt"/>
          <a:ea typeface="+mn-ea"/>
          <a:cs typeface="+mn-cs"/>
        </a:defRPr>
      </a:lvl3pPr>
      <a:lvl4pPr marL="1371027" algn="l" defTabSz="914016" rtl="0" eaLnBrk="1" latinLnBrk="0" hangingPunct="1">
        <a:defRPr sz="1800" kern="1200">
          <a:solidFill>
            <a:schemeClr val="tx1"/>
          </a:solidFill>
          <a:latin typeface="+mn-lt"/>
          <a:ea typeface="+mn-ea"/>
          <a:cs typeface="+mn-cs"/>
        </a:defRPr>
      </a:lvl4pPr>
      <a:lvl5pPr marL="1828035" algn="l" defTabSz="914016" rtl="0" eaLnBrk="1" latinLnBrk="0" hangingPunct="1">
        <a:defRPr sz="1800" kern="1200">
          <a:solidFill>
            <a:schemeClr val="tx1"/>
          </a:solidFill>
          <a:latin typeface="+mn-lt"/>
          <a:ea typeface="+mn-ea"/>
          <a:cs typeface="+mn-cs"/>
        </a:defRPr>
      </a:lvl5pPr>
      <a:lvl6pPr marL="2285043" algn="l" defTabSz="914016" rtl="0" eaLnBrk="1" latinLnBrk="0" hangingPunct="1">
        <a:defRPr sz="1800" kern="1200">
          <a:solidFill>
            <a:schemeClr val="tx1"/>
          </a:solidFill>
          <a:latin typeface="+mn-lt"/>
          <a:ea typeface="+mn-ea"/>
          <a:cs typeface="+mn-cs"/>
        </a:defRPr>
      </a:lvl6pPr>
      <a:lvl7pPr marL="2742052" algn="l" defTabSz="914016" rtl="0" eaLnBrk="1" latinLnBrk="0" hangingPunct="1">
        <a:defRPr sz="1800" kern="1200">
          <a:solidFill>
            <a:schemeClr val="tx1"/>
          </a:solidFill>
          <a:latin typeface="+mn-lt"/>
          <a:ea typeface="+mn-ea"/>
          <a:cs typeface="+mn-cs"/>
        </a:defRPr>
      </a:lvl7pPr>
      <a:lvl8pPr marL="3199061" algn="l" defTabSz="914016" rtl="0" eaLnBrk="1" latinLnBrk="0" hangingPunct="1">
        <a:defRPr sz="1800" kern="1200">
          <a:solidFill>
            <a:schemeClr val="tx1"/>
          </a:solidFill>
          <a:latin typeface="+mn-lt"/>
          <a:ea typeface="+mn-ea"/>
          <a:cs typeface="+mn-cs"/>
        </a:defRPr>
      </a:lvl8pPr>
      <a:lvl9pPr marL="3656070" algn="l" defTabSz="91401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1480" y="256329"/>
            <a:ext cx="7406640" cy="1066800"/>
          </a:xfrm>
          <a:prstGeom prst="rect">
            <a:avLst/>
          </a:prstGeom>
        </p:spPr>
        <p:txBody>
          <a:bodyPr vert="horz" lIns="83550" tIns="41773" rIns="83550" bIns="4177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11480" y="1493521"/>
            <a:ext cx="7406640" cy="4224232"/>
          </a:xfrm>
          <a:prstGeom prst="rect">
            <a:avLst/>
          </a:prstGeom>
        </p:spPr>
        <p:txBody>
          <a:bodyPr vert="horz" lIns="83550" tIns="41773" rIns="83550" bIns="4177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11480" y="5932598"/>
            <a:ext cx="1920240" cy="340783"/>
          </a:xfrm>
          <a:prstGeom prst="rect">
            <a:avLst/>
          </a:prstGeom>
        </p:spPr>
        <p:txBody>
          <a:bodyPr vert="horz" lIns="83550" tIns="41773" rIns="83550" bIns="41773" rtlCol="0" anchor="ctr"/>
          <a:lstStyle>
            <a:lvl1pPr algn="l">
              <a:defRPr sz="1100">
                <a:solidFill>
                  <a:schemeClr val="tx1">
                    <a:tint val="75000"/>
                  </a:schemeClr>
                </a:solidFill>
              </a:defRPr>
            </a:lvl1pPr>
          </a:lstStyle>
          <a:p>
            <a:fld id="{2EC5ACF2-F36C-4599-B6AB-870F5248C710}" type="datetimeFigureOut">
              <a:rPr lang="en-US" smtClean="0"/>
              <a:t>4/12/14</a:t>
            </a:fld>
            <a:endParaRPr lang="en-US"/>
          </a:p>
        </p:txBody>
      </p:sp>
      <p:sp>
        <p:nvSpPr>
          <p:cNvPr id="5" name="Footer Placeholder 4"/>
          <p:cNvSpPr>
            <a:spLocks noGrp="1"/>
          </p:cNvSpPr>
          <p:nvPr>
            <p:ph type="ftr" sz="quarter" idx="3"/>
          </p:nvPr>
        </p:nvSpPr>
        <p:spPr>
          <a:xfrm>
            <a:off x="2811780" y="5932598"/>
            <a:ext cx="2606040" cy="340783"/>
          </a:xfrm>
          <a:prstGeom prst="rect">
            <a:avLst/>
          </a:prstGeom>
        </p:spPr>
        <p:txBody>
          <a:bodyPr vert="horz" lIns="83550" tIns="41773" rIns="83550" bIns="41773" rtlCol="0" anchor="ctr"/>
          <a:lstStyle>
            <a:lvl1pPr algn="ctr">
              <a:defRPr sz="1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897880" y="5932598"/>
            <a:ext cx="1920240" cy="340783"/>
          </a:xfrm>
          <a:prstGeom prst="rect">
            <a:avLst/>
          </a:prstGeom>
        </p:spPr>
        <p:txBody>
          <a:bodyPr vert="horz" lIns="83550" tIns="41773" rIns="83550" bIns="41773" rtlCol="0" anchor="ctr"/>
          <a:lstStyle>
            <a:lvl1pPr algn="r">
              <a:defRPr sz="1100">
                <a:solidFill>
                  <a:schemeClr val="tx1">
                    <a:tint val="75000"/>
                  </a:schemeClr>
                </a:solidFill>
              </a:defRPr>
            </a:lvl1pPr>
          </a:lstStyle>
          <a:p>
            <a:fld id="{441A51FC-B2C8-4103-8E61-8C1327E51A94}" type="slidenum">
              <a:rPr lang="en-US" altLang="en-US" smtClean="0"/>
              <a:pPr/>
              <a:t>‹#›</a:t>
            </a:fld>
            <a:endParaRPr lang="en-US" altLang="en-US"/>
          </a:p>
        </p:txBody>
      </p:sp>
    </p:spTree>
    <p:extLst>
      <p:ext uri="{BB962C8B-B14F-4D97-AF65-F5344CB8AC3E}">
        <p14:creationId xmlns:p14="http://schemas.microsoft.com/office/powerpoint/2010/main" val="27921288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xmlns:p14="http://schemas.microsoft.com/office/powerpoint/2010/main" id="1" dur="indefinite" restart="never" nodeType="tmRoot"/>
      </p:par>
    </p:tnLst>
  </p:timing>
  <p:hf hdr="0" ftr="0" dt="0"/>
  <p:txStyles>
    <p:titleStyle>
      <a:lvl1pPr algn="ctr" defTabSz="835476" rtl="0" eaLnBrk="1" latinLnBrk="0" hangingPunct="1">
        <a:spcBef>
          <a:spcPct val="0"/>
        </a:spcBef>
        <a:buNone/>
        <a:defRPr sz="4000" kern="1200">
          <a:solidFill>
            <a:schemeClr val="tx1"/>
          </a:solidFill>
          <a:latin typeface="+mj-lt"/>
          <a:ea typeface="+mj-ea"/>
          <a:cs typeface="+mj-cs"/>
        </a:defRPr>
      </a:lvl1pPr>
    </p:titleStyle>
    <p:bodyStyle>
      <a:lvl1pPr marL="313305" indent="-313305" algn="l" defTabSz="835476"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1pPr>
      <a:lvl2pPr marL="678827" indent="-261087" algn="l" defTabSz="835476"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2pPr>
      <a:lvl3pPr marL="1044348" indent="-208870" algn="l" defTabSz="835476"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3pPr>
      <a:lvl4pPr marL="1462087" indent="-208870" algn="l" defTabSz="835476"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79826" indent="-208870" algn="l" defTabSz="835476"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97566" indent="-208870" algn="l" defTabSz="835476"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715306" indent="-208870" algn="l" defTabSz="835476"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133044" indent="-208870" algn="l" defTabSz="835476"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550783" indent="-208870" algn="l" defTabSz="835476"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835476" rtl="0" eaLnBrk="1" latinLnBrk="0" hangingPunct="1">
        <a:defRPr sz="1600" kern="1200">
          <a:solidFill>
            <a:schemeClr val="tx1"/>
          </a:solidFill>
          <a:latin typeface="+mn-lt"/>
          <a:ea typeface="+mn-ea"/>
          <a:cs typeface="+mn-cs"/>
        </a:defRPr>
      </a:lvl1pPr>
      <a:lvl2pPr marL="417740" algn="l" defTabSz="835476" rtl="0" eaLnBrk="1" latinLnBrk="0" hangingPunct="1">
        <a:defRPr sz="1600" kern="1200">
          <a:solidFill>
            <a:schemeClr val="tx1"/>
          </a:solidFill>
          <a:latin typeface="+mn-lt"/>
          <a:ea typeface="+mn-ea"/>
          <a:cs typeface="+mn-cs"/>
        </a:defRPr>
      </a:lvl2pPr>
      <a:lvl3pPr marL="835476" algn="l" defTabSz="835476" rtl="0" eaLnBrk="1" latinLnBrk="0" hangingPunct="1">
        <a:defRPr sz="1600" kern="1200">
          <a:solidFill>
            <a:schemeClr val="tx1"/>
          </a:solidFill>
          <a:latin typeface="+mn-lt"/>
          <a:ea typeface="+mn-ea"/>
          <a:cs typeface="+mn-cs"/>
        </a:defRPr>
      </a:lvl3pPr>
      <a:lvl4pPr marL="1253217" algn="l" defTabSz="835476" rtl="0" eaLnBrk="1" latinLnBrk="0" hangingPunct="1">
        <a:defRPr sz="1600" kern="1200">
          <a:solidFill>
            <a:schemeClr val="tx1"/>
          </a:solidFill>
          <a:latin typeface="+mn-lt"/>
          <a:ea typeface="+mn-ea"/>
          <a:cs typeface="+mn-cs"/>
        </a:defRPr>
      </a:lvl4pPr>
      <a:lvl5pPr marL="1670957" algn="l" defTabSz="835476" rtl="0" eaLnBrk="1" latinLnBrk="0" hangingPunct="1">
        <a:defRPr sz="1600" kern="1200">
          <a:solidFill>
            <a:schemeClr val="tx1"/>
          </a:solidFill>
          <a:latin typeface="+mn-lt"/>
          <a:ea typeface="+mn-ea"/>
          <a:cs typeface="+mn-cs"/>
        </a:defRPr>
      </a:lvl5pPr>
      <a:lvl6pPr marL="2088696" algn="l" defTabSz="835476" rtl="0" eaLnBrk="1" latinLnBrk="0" hangingPunct="1">
        <a:defRPr sz="1600" kern="1200">
          <a:solidFill>
            <a:schemeClr val="tx1"/>
          </a:solidFill>
          <a:latin typeface="+mn-lt"/>
          <a:ea typeface="+mn-ea"/>
          <a:cs typeface="+mn-cs"/>
        </a:defRPr>
      </a:lvl6pPr>
      <a:lvl7pPr marL="2506434" algn="l" defTabSz="835476" rtl="0" eaLnBrk="1" latinLnBrk="0" hangingPunct="1">
        <a:defRPr sz="1600" kern="1200">
          <a:solidFill>
            <a:schemeClr val="tx1"/>
          </a:solidFill>
          <a:latin typeface="+mn-lt"/>
          <a:ea typeface="+mn-ea"/>
          <a:cs typeface="+mn-cs"/>
        </a:defRPr>
      </a:lvl7pPr>
      <a:lvl8pPr marL="2924174" algn="l" defTabSz="835476" rtl="0" eaLnBrk="1" latinLnBrk="0" hangingPunct="1">
        <a:defRPr sz="1600" kern="1200">
          <a:solidFill>
            <a:schemeClr val="tx1"/>
          </a:solidFill>
          <a:latin typeface="+mn-lt"/>
          <a:ea typeface="+mn-ea"/>
          <a:cs typeface="+mn-cs"/>
        </a:defRPr>
      </a:lvl8pPr>
      <a:lvl9pPr marL="3341913" algn="l" defTabSz="835476"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1.wdp"/><Relationship Id="rId5"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4.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6.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9.png"/><Relationship Id="rId8"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1.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31.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hyperlink" Target="https://bugs.webkit.org/show_bug.cgi?id=119049" TargetMode="External"/><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27.png"/><Relationship Id="rId13" Type="http://schemas.openxmlformats.org/officeDocument/2006/relationships/image" Target="../media/image23.png"/><Relationship Id="rId14" Type="http://schemas.openxmlformats.org/officeDocument/2006/relationships/image" Target="../media/image25.png"/><Relationship Id="rId1" Type="http://schemas.microsoft.com/office/2007/relationships/media" Target="../media/media1.avi"/><Relationship Id="rId2" Type="http://schemas.openxmlformats.org/officeDocument/2006/relationships/video" Target="../media/media1.avi"/><Relationship Id="rId3" Type="http://schemas.openxmlformats.org/officeDocument/2006/relationships/slideLayout" Target="../slideLayouts/slideLayout13.xml"/><Relationship Id="rId4" Type="http://schemas.openxmlformats.org/officeDocument/2006/relationships/notesSlide" Target="../notesSlides/notesSlide26.xml"/><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25.png"/><Relationship Id="rId5"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1.wdp"/><Relationship Id="rId5" Type="http://schemas.openxmlformats.org/officeDocument/2006/relationships/image" Target="../media/image6.png"/><Relationship Id="rId6" Type="http://schemas.openxmlformats.org/officeDocument/2006/relationships/image" Target="../media/image54.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2.png"/><Relationship Id="rId7"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EFF1"/>
        </a:solidFill>
        <a:effectLst/>
      </p:bgPr>
    </p:bg>
    <p:spTree>
      <p:nvGrpSpPr>
        <p:cNvPr id="1" name=""/>
        <p:cNvGrpSpPr/>
        <p:nvPr/>
      </p:nvGrpSpPr>
      <p:grpSpPr>
        <a:xfrm>
          <a:off x="0" y="0"/>
          <a:ext cx="0" cy="0"/>
          <a:chOff x="0" y="0"/>
          <a:chExt cx="0" cy="0"/>
        </a:xfrm>
      </p:grpSpPr>
      <p:pic>
        <p:nvPicPr>
          <p:cNvPr id="733191" name="Picture 7" descr="http://www.colindye.com/wp-content/uploads/2012/07/Breaking-Down-Barriers.jpg"/>
          <p:cNvPicPr>
            <a:picLocks noChangeAspect="1" noChangeArrowheads="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457200" y="838201"/>
            <a:ext cx="8305800" cy="5257328"/>
          </a:xfrm>
          <a:prstGeom prst="rect">
            <a:avLst/>
          </a:prstGeom>
          <a:noFill/>
          <a:extLst>
            <a:ext uri="{909E8E84-426E-40dd-AFC4-6F175D3DCCD1}">
              <a14:hiddenFill xmlns:a14="http://schemas.microsoft.com/office/drawing/2010/main">
                <a:solidFill>
                  <a:srgbClr val="FFFFFF"/>
                </a:solidFill>
              </a14:hiddenFill>
            </a:ext>
          </a:extLst>
        </p:spPr>
      </p:pic>
      <p:sp>
        <p:nvSpPr>
          <p:cNvPr id="733188" name="Rectangle 4"/>
          <p:cNvSpPr>
            <a:spLocks noGrp="1" noChangeArrowheads="1"/>
          </p:cNvSpPr>
          <p:nvPr>
            <p:ph type="ctrTitle"/>
          </p:nvPr>
        </p:nvSpPr>
        <p:spPr>
          <a:xfrm>
            <a:off x="152400" y="762000"/>
            <a:ext cx="7848600" cy="1524000"/>
          </a:xfrm>
        </p:spPr>
        <p:txBody>
          <a:bodyPr>
            <a:normAutofit fontScale="90000"/>
          </a:bodyPr>
          <a:lstStyle/>
          <a:p>
            <a:r>
              <a:rPr lang="en-US" altLang="en-US" sz="6600" b="1" cap="small" dirty="0">
                <a:ln w="12700" cmpd="sng">
                  <a:solidFill>
                    <a:schemeClr val="tx1"/>
                  </a:solidFill>
                </a:ln>
                <a:solidFill>
                  <a:srgbClr val="7D000A"/>
                </a:solidFill>
              </a:rPr>
              <a:t>Doppio</a:t>
            </a:r>
            <a:r>
              <a:rPr lang="en-US" altLang="en-US" b="1" dirty="0" smtClean="0">
                <a:ln w="12700" cmpd="sng">
                  <a:solidFill>
                    <a:schemeClr val="tx1"/>
                  </a:solidFill>
                </a:ln>
                <a:solidFill>
                  <a:srgbClr val="7D000A"/>
                </a:solidFill>
              </a:rPr>
              <a:t/>
            </a:r>
            <a:br>
              <a:rPr lang="en-US" altLang="en-US" b="1" dirty="0" smtClean="0">
                <a:ln w="12700" cmpd="sng">
                  <a:solidFill>
                    <a:schemeClr val="tx1"/>
                  </a:solidFill>
                </a:ln>
                <a:solidFill>
                  <a:srgbClr val="7D000A"/>
                </a:solidFill>
              </a:rPr>
            </a:br>
            <a:r>
              <a:rPr lang="en-US" altLang="en-US" b="1" dirty="0" smtClean="0">
                <a:ln w="12700" cmpd="sng">
                  <a:solidFill>
                    <a:schemeClr val="tx1"/>
                  </a:solidFill>
                </a:ln>
                <a:solidFill>
                  <a:srgbClr val="7D000A"/>
                </a:solidFill>
              </a:rPr>
              <a:t>      </a:t>
            </a:r>
            <a:r>
              <a:rPr lang="en-US" altLang="en-US" sz="3600" b="1" dirty="0" smtClean="0">
                <a:ln w="12700" cmpd="sng">
                  <a:solidFill>
                    <a:schemeClr val="tx1"/>
                  </a:solidFill>
                </a:ln>
                <a:solidFill>
                  <a:srgbClr val="7D000A"/>
                </a:solidFill>
              </a:rPr>
              <a:t>Breaking </a:t>
            </a:r>
            <a:r>
              <a:rPr lang="en-US" altLang="en-US" sz="3600" b="1" dirty="0">
                <a:ln w="12700" cmpd="sng">
                  <a:solidFill>
                    <a:schemeClr val="tx1"/>
                  </a:solidFill>
                </a:ln>
                <a:solidFill>
                  <a:srgbClr val="7D000A"/>
                </a:solidFill>
              </a:rPr>
              <a:t>the Browser Language </a:t>
            </a:r>
            <a:r>
              <a:rPr lang="en-US" altLang="en-US" sz="3600" b="1" dirty="0" smtClean="0">
                <a:ln w="12700" cmpd="sng">
                  <a:solidFill>
                    <a:schemeClr val="tx1"/>
                  </a:solidFill>
                </a:ln>
                <a:solidFill>
                  <a:srgbClr val="7D000A"/>
                </a:solidFill>
              </a:rPr>
              <a:t>Barrier</a:t>
            </a:r>
            <a:endParaRPr lang="en-US" altLang="en-US" sz="3200" b="1" dirty="0">
              <a:ln w="12700" cmpd="sng">
                <a:solidFill>
                  <a:schemeClr val="tx1"/>
                </a:solidFill>
              </a:ln>
              <a:solidFill>
                <a:srgbClr val="7D000A"/>
              </a:solidFill>
            </a:endParaRPr>
          </a:p>
        </p:txBody>
      </p:sp>
      <p:sp>
        <p:nvSpPr>
          <p:cNvPr id="733189" name="Rectangle 5"/>
          <p:cNvSpPr>
            <a:spLocks noGrp="1" noChangeArrowheads="1"/>
          </p:cNvSpPr>
          <p:nvPr>
            <p:ph type="subTitle" idx="1"/>
          </p:nvPr>
        </p:nvSpPr>
        <p:spPr>
          <a:xfrm>
            <a:off x="1371600" y="5562600"/>
            <a:ext cx="5759450" cy="715962"/>
          </a:xfrm>
        </p:spPr>
        <p:txBody>
          <a:bodyPr/>
          <a:lstStyle/>
          <a:p>
            <a:r>
              <a:rPr lang="en-US" altLang="en-US" b="1" dirty="0" smtClean="0">
                <a:ln>
                  <a:solidFill>
                    <a:srgbClr val="000000"/>
                  </a:solidFill>
                </a:ln>
                <a:solidFill>
                  <a:srgbClr val="7D000A"/>
                </a:solidFill>
              </a:rPr>
              <a:t>Emery Berger and John Vilk</a:t>
            </a:r>
            <a:endParaRPr lang="en-US" altLang="en-US" b="1" dirty="0">
              <a:ln>
                <a:solidFill>
                  <a:srgbClr val="000000"/>
                </a:solidFill>
              </a:ln>
              <a:solidFill>
                <a:srgbClr val="7D000A"/>
              </a:solidFill>
            </a:endParaRPr>
          </a:p>
        </p:txBody>
      </p:sp>
      <p:pic>
        <p:nvPicPr>
          <p:cNvPr id="733193" name="Picture 9" descr="White marb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 y="5777867"/>
            <a:ext cx="685799" cy="635324"/>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4267200" y="533400"/>
            <a:ext cx="0" cy="58674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stretch>
            <a:fillRect/>
          </a:stretch>
        </p:blipFill>
        <p:spPr>
          <a:xfrm rot="16200000">
            <a:off x="1697800" y="2569400"/>
            <a:ext cx="5105400" cy="1795399"/>
          </a:xfrm>
          <a:prstGeom prst="rect">
            <a:avLst/>
          </a:prstGeom>
        </p:spPr>
      </p:pic>
      <p:sp>
        <p:nvSpPr>
          <p:cNvPr id="4" name="Slide Number Placeholder 3"/>
          <p:cNvSpPr>
            <a:spLocks noGrp="1"/>
          </p:cNvSpPr>
          <p:nvPr>
            <p:ph type="sldNum" sz="quarter" idx="12"/>
          </p:nvPr>
        </p:nvSpPr>
        <p:spPr>
          <a:xfrm>
            <a:off x="5897880" y="6441017"/>
            <a:ext cx="1920240" cy="340783"/>
          </a:xfrm>
        </p:spPr>
        <p:txBody>
          <a:bodyPr/>
          <a:lstStyle/>
          <a:p>
            <a:fld id="{F024EF30-F224-43E8-8197-B619979C228E}" type="slidenum">
              <a:rPr lang="en-US" altLang="en-US" smtClean="0"/>
              <a:pPr/>
              <a:t>10</a:t>
            </a:fld>
            <a:endParaRPr lang="en-US" altLang="en-US"/>
          </a:p>
        </p:txBody>
      </p:sp>
      <p:sp>
        <p:nvSpPr>
          <p:cNvPr id="19" name="TextBox 18"/>
          <p:cNvSpPr txBox="1"/>
          <p:nvPr/>
        </p:nvSpPr>
        <p:spPr>
          <a:xfrm>
            <a:off x="76200" y="1143000"/>
            <a:ext cx="2057400" cy="1323439"/>
          </a:xfrm>
          <a:prstGeom prst="rect">
            <a:avLst/>
          </a:prstGeom>
          <a:noFill/>
        </p:spPr>
        <p:txBody>
          <a:bodyPr wrap="square" rtlCol="0">
            <a:spAutoFit/>
          </a:bodyPr>
          <a:lstStyle/>
          <a:p>
            <a:r>
              <a:rPr lang="en-US" dirty="0" smtClean="0"/>
              <a:t>Multithreading</a:t>
            </a:r>
          </a:p>
          <a:p>
            <a:endParaRPr lang="en-US" dirty="0"/>
          </a:p>
          <a:p>
            <a:r>
              <a:rPr lang="en-US" dirty="0" smtClean="0"/>
              <a:t>Context Switching</a:t>
            </a:r>
            <a:endParaRPr lang="en-US" dirty="0"/>
          </a:p>
        </p:txBody>
      </p:sp>
      <p:sp>
        <p:nvSpPr>
          <p:cNvPr id="20" name="TextBox 19"/>
          <p:cNvSpPr txBox="1"/>
          <p:nvPr/>
        </p:nvSpPr>
        <p:spPr>
          <a:xfrm>
            <a:off x="6248400" y="1194219"/>
            <a:ext cx="1828800" cy="1323439"/>
          </a:xfrm>
          <a:prstGeom prst="rect">
            <a:avLst/>
          </a:prstGeom>
          <a:noFill/>
        </p:spPr>
        <p:txBody>
          <a:bodyPr wrap="square" rtlCol="0">
            <a:spAutoFit/>
          </a:bodyPr>
          <a:lstStyle/>
          <a:p>
            <a:r>
              <a:rPr lang="en-US" dirty="0" smtClean="0"/>
              <a:t>Multiworker</a:t>
            </a:r>
          </a:p>
          <a:p>
            <a:endParaRPr lang="en-US" dirty="0" smtClean="0"/>
          </a:p>
          <a:p>
            <a:r>
              <a:rPr lang="en-US" dirty="0" smtClean="0"/>
              <a:t>Run-to-completion</a:t>
            </a:r>
            <a:endParaRPr lang="en-US" dirty="0"/>
          </a:p>
        </p:txBody>
      </p:sp>
      <p:sp>
        <p:nvSpPr>
          <p:cNvPr id="23" name="TextBox 22"/>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
        <p:nvSpPr>
          <p:cNvPr id="30" name="TextBox 29"/>
          <p:cNvSpPr txBox="1"/>
          <p:nvPr/>
        </p:nvSpPr>
        <p:spPr>
          <a:xfrm>
            <a:off x="4343400" y="228600"/>
            <a:ext cx="3886200" cy="584776"/>
          </a:xfrm>
          <a:prstGeom prst="rect">
            <a:avLst/>
          </a:prstGeom>
          <a:noFill/>
        </p:spPr>
        <p:txBody>
          <a:bodyPr wrap="square" rtlCol="0">
            <a:spAutoFit/>
          </a:bodyPr>
          <a:lstStyle/>
          <a:p>
            <a:r>
              <a:rPr lang="en-US" sz="3200" b="1" dirty="0" smtClean="0"/>
              <a:t>Browser</a:t>
            </a:r>
            <a:endParaRPr lang="en-US" sz="3200" b="1" dirty="0"/>
          </a:p>
        </p:txBody>
      </p:sp>
      <p:pic>
        <p:nvPicPr>
          <p:cNvPr id="9" name="Picture 8"/>
          <p:cNvPicPr>
            <a:picLocks noChangeAspect="1"/>
          </p:cNvPicPr>
          <p:nvPr/>
        </p:nvPicPr>
        <p:blipFill>
          <a:blip r:embed="rId4"/>
          <a:stretch>
            <a:fillRect/>
          </a:stretch>
        </p:blipFill>
        <p:spPr>
          <a:xfrm>
            <a:off x="2209800" y="1066800"/>
            <a:ext cx="1538761" cy="1524000"/>
          </a:xfrm>
          <a:prstGeom prst="rect">
            <a:avLst/>
          </a:prstGeom>
        </p:spPr>
      </p:pic>
      <p:pic>
        <p:nvPicPr>
          <p:cNvPr id="11" name="Picture 10"/>
          <p:cNvPicPr>
            <a:picLocks noChangeAspect="1"/>
          </p:cNvPicPr>
          <p:nvPr/>
        </p:nvPicPr>
        <p:blipFill>
          <a:blip r:embed="rId5"/>
          <a:stretch>
            <a:fillRect/>
          </a:stretch>
        </p:blipFill>
        <p:spPr>
          <a:xfrm>
            <a:off x="4495800" y="990600"/>
            <a:ext cx="2017159" cy="1756715"/>
          </a:xfrm>
          <a:prstGeom prst="rect">
            <a:avLst/>
          </a:prstGeom>
        </p:spPr>
      </p:pic>
      <p:sp>
        <p:nvSpPr>
          <p:cNvPr id="54" name="TextBox 53"/>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Tree>
    <p:extLst>
      <p:ext uri="{BB962C8B-B14F-4D97-AF65-F5344CB8AC3E}">
        <p14:creationId xmlns:p14="http://schemas.microsoft.com/office/powerpoint/2010/main" val="35128530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52800" y="533400"/>
            <a:ext cx="1795399" cy="5867400"/>
            <a:chOff x="3352800" y="533400"/>
            <a:chExt cx="1795399" cy="5867400"/>
          </a:xfrm>
        </p:grpSpPr>
        <p:cxnSp>
          <p:nvCxnSpPr>
            <p:cNvPr id="16" name="Straight Connector 15"/>
            <p:cNvCxnSpPr/>
            <p:nvPr/>
          </p:nvCxnSpPr>
          <p:spPr>
            <a:xfrm>
              <a:off x="4267200" y="533400"/>
              <a:ext cx="0" cy="58674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rot="16200000">
              <a:off x="1697800" y="2569400"/>
              <a:ext cx="5105400" cy="1795399"/>
            </a:xfrm>
            <a:prstGeom prst="rect">
              <a:avLst/>
            </a:prstGeom>
          </p:spPr>
        </p:pic>
      </p:grpSp>
      <p:sp>
        <p:nvSpPr>
          <p:cNvPr id="4" name="Slide Number Placeholder 3"/>
          <p:cNvSpPr>
            <a:spLocks noGrp="1"/>
          </p:cNvSpPr>
          <p:nvPr>
            <p:ph type="sldNum" sz="quarter" idx="12"/>
          </p:nvPr>
        </p:nvSpPr>
        <p:spPr>
          <a:xfrm>
            <a:off x="5897880" y="6441017"/>
            <a:ext cx="1920240" cy="340783"/>
          </a:xfrm>
        </p:spPr>
        <p:txBody>
          <a:bodyPr/>
          <a:lstStyle/>
          <a:p>
            <a:fld id="{F024EF30-F224-43E8-8197-B619979C228E}" type="slidenum">
              <a:rPr lang="en-US" altLang="en-US" smtClean="0"/>
              <a:pPr/>
              <a:t>11</a:t>
            </a:fld>
            <a:endParaRPr lang="en-US" altLang="en-US"/>
          </a:p>
        </p:txBody>
      </p:sp>
      <p:sp>
        <p:nvSpPr>
          <p:cNvPr id="19" name="TextBox 18"/>
          <p:cNvSpPr txBox="1"/>
          <p:nvPr/>
        </p:nvSpPr>
        <p:spPr>
          <a:xfrm>
            <a:off x="76200" y="1143000"/>
            <a:ext cx="2057400" cy="1323439"/>
          </a:xfrm>
          <a:prstGeom prst="rect">
            <a:avLst/>
          </a:prstGeom>
          <a:noFill/>
        </p:spPr>
        <p:txBody>
          <a:bodyPr wrap="square" rtlCol="0">
            <a:spAutoFit/>
          </a:bodyPr>
          <a:lstStyle/>
          <a:p>
            <a:r>
              <a:rPr lang="en-US" dirty="0" smtClean="0"/>
              <a:t>Multithreading</a:t>
            </a:r>
          </a:p>
          <a:p>
            <a:endParaRPr lang="en-US" dirty="0"/>
          </a:p>
          <a:p>
            <a:r>
              <a:rPr lang="en-US" dirty="0" smtClean="0"/>
              <a:t>Context Switching</a:t>
            </a:r>
            <a:endParaRPr lang="en-US" dirty="0"/>
          </a:p>
        </p:txBody>
      </p:sp>
      <p:sp>
        <p:nvSpPr>
          <p:cNvPr id="20" name="TextBox 19"/>
          <p:cNvSpPr txBox="1"/>
          <p:nvPr/>
        </p:nvSpPr>
        <p:spPr>
          <a:xfrm>
            <a:off x="6248400" y="1194219"/>
            <a:ext cx="1828800" cy="1323439"/>
          </a:xfrm>
          <a:prstGeom prst="rect">
            <a:avLst/>
          </a:prstGeom>
          <a:noFill/>
        </p:spPr>
        <p:txBody>
          <a:bodyPr wrap="square" rtlCol="0">
            <a:spAutoFit/>
          </a:bodyPr>
          <a:lstStyle/>
          <a:p>
            <a:r>
              <a:rPr lang="en-US" dirty="0" smtClean="0"/>
              <a:t>Multiworker</a:t>
            </a:r>
          </a:p>
          <a:p>
            <a:endParaRPr lang="en-US" dirty="0" smtClean="0"/>
          </a:p>
          <a:p>
            <a:r>
              <a:rPr lang="en-US" dirty="0" smtClean="0"/>
              <a:t>Run-to-completion</a:t>
            </a:r>
            <a:endParaRPr lang="en-US" dirty="0"/>
          </a:p>
        </p:txBody>
      </p:sp>
      <p:sp>
        <p:nvSpPr>
          <p:cNvPr id="21" name="TextBox 20"/>
          <p:cNvSpPr txBox="1"/>
          <p:nvPr/>
        </p:nvSpPr>
        <p:spPr>
          <a:xfrm>
            <a:off x="76200" y="3581400"/>
            <a:ext cx="1828800" cy="1938992"/>
          </a:xfrm>
          <a:prstGeom prst="rect">
            <a:avLst/>
          </a:prstGeom>
          <a:noFill/>
        </p:spPr>
        <p:txBody>
          <a:bodyPr wrap="square" rtlCol="0">
            <a:spAutoFit/>
          </a:bodyPr>
          <a:lstStyle/>
          <a:p>
            <a:r>
              <a:rPr lang="en-US" dirty="0" smtClean="0"/>
              <a:t>File System</a:t>
            </a:r>
          </a:p>
          <a:p>
            <a:endParaRPr lang="en-US" dirty="0"/>
          </a:p>
          <a:p>
            <a:r>
              <a:rPr lang="en-US" dirty="0" smtClean="0"/>
              <a:t>Sockets</a:t>
            </a:r>
          </a:p>
          <a:p>
            <a:endParaRPr lang="en-US" dirty="0"/>
          </a:p>
          <a:p>
            <a:r>
              <a:rPr lang="en-US" dirty="0" smtClean="0"/>
              <a:t>Unmanaged Heap</a:t>
            </a:r>
            <a:endParaRPr lang="en-US" dirty="0"/>
          </a:p>
        </p:txBody>
      </p:sp>
      <p:sp>
        <p:nvSpPr>
          <p:cNvPr id="23" name="TextBox 22"/>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
        <p:nvSpPr>
          <p:cNvPr id="30" name="TextBox 29"/>
          <p:cNvSpPr txBox="1"/>
          <p:nvPr/>
        </p:nvSpPr>
        <p:spPr>
          <a:xfrm>
            <a:off x="4343400" y="228600"/>
            <a:ext cx="3886200" cy="584776"/>
          </a:xfrm>
          <a:prstGeom prst="rect">
            <a:avLst/>
          </a:prstGeom>
          <a:noFill/>
        </p:spPr>
        <p:txBody>
          <a:bodyPr wrap="square" rtlCol="0">
            <a:spAutoFit/>
          </a:bodyPr>
          <a:lstStyle/>
          <a:p>
            <a:r>
              <a:rPr lang="en-US" sz="3200" b="1" dirty="0" smtClean="0"/>
              <a:t>Browser</a:t>
            </a:r>
            <a:endParaRPr lang="en-US" sz="3200" b="1" dirty="0"/>
          </a:p>
        </p:txBody>
      </p:sp>
      <p:pic>
        <p:nvPicPr>
          <p:cNvPr id="9" name="Picture 8"/>
          <p:cNvPicPr>
            <a:picLocks noChangeAspect="1"/>
          </p:cNvPicPr>
          <p:nvPr/>
        </p:nvPicPr>
        <p:blipFill>
          <a:blip r:embed="rId4"/>
          <a:stretch>
            <a:fillRect/>
          </a:stretch>
        </p:blipFill>
        <p:spPr>
          <a:xfrm>
            <a:off x="2209800" y="1066800"/>
            <a:ext cx="1538761" cy="1524000"/>
          </a:xfrm>
          <a:prstGeom prst="rect">
            <a:avLst/>
          </a:prstGeom>
        </p:spPr>
      </p:pic>
      <p:pic>
        <p:nvPicPr>
          <p:cNvPr id="10" name="Picture 9"/>
          <p:cNvPicPr>
            <a:picLocks noChangeAspect="1"/>
          </p:cNvPicPr>
          <p:nvPr/>
        </p:nvPicPr>
        <p:blipFill>
          <a:blip r:embed="rId5"/>
          <a:stretch>
            <a:fillRect/>
          </a:stretch>
        </p:blipFill>
        <p:spPr>
          <a:xfrm>
            <a:off x="2133600" y="3657600"/>
            <a:ext cx="1557975" cy="1846053"/>
          </a:xfrm>
          <a:prstGeom prst="rect">
            <a:avLst/>
          </a:prstGeom>
        </p:spPr>
      </p:pic>
      <p:pic>
        <p:nvPicPr>
          <p:cNvPr id="11" name="Picture 10"/>
          <p:cNvPicPr>
            <a:picLocks noChangeAspect="1"/>
          </p:cNvPicPr>
          <p:nvPr/>
        </p:nvPicPr>
        <p:blipFill>
          <a:blip r:embed="rId6"/>
          <a:stretch>
            <a:fillRect/>
          </a:stretch>
        </p:blipFill>
        <p:spPr>
          <a:xfrm>
            <a:off x="4495800" y="990600"/>
            <a:ext cx="2017159" cy="1756715"/>
          </a:xfrm>
          <a:prstGeom prst="rect">
            <a:avLst/>
          </a:prstGeom>
        </p:spPr>
      </p:pic>
      <p:sp>
        <p:nvSpPr>
          <p:cNvPr id="54" name="TextBox 53"/>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Tree>
    <p:extLst>
      <p:ext uri="{BB962C8B-B14F-4D97-AF65-F5344CB8AC3E}">
        <p14:creationId xmlns:p14="http://schemas.microsoft.com/office/powerpoint/2010/main" val="30572385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352800" y="533400"/>
            <a:ext cx="1795399" cy="5867400"/>
            <a:chOff x="3352800" y="533400"/>
            <a:chExt cx="1795399" cy="5867400"/>
          </a:xfrm>
        </p:grpSpPr>
        <p:cxnSp>
          <p:nvCxnSpPr>
            <p:cNvPr id="17" name="Straight Connector 16"/>
            <p:cNvCxnSpPr/>
            <p:nvPr/>
          </p:nvCxnSpPr>
          <p:spPr>
            <a:xfrm>
              <a:off x="4267200" y="533400"/>
              <a:ext cx="0" cy="58674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3"/>
            <a:stretch>
              <a:fillRect/>
            </a:stretch>
          </p:blipFill>
          <p:spPr>
            <a:xfrm rot="16200000">
              <a:off x="1697800" y="2569400"/>
              <a:ext cx="5105400" cy="1795399"/>
            </a:xfrm>
            <a:prstGeom prst="rect">
              <a:avLst/>
            </a:prstGeom>
          </p:spPr>
        </p:pic>
      </p:grpSp>
      <p:sp>
        <p:nvSpPr>
          <p:cNvPr id="4" name="Slide Number Placeholder 3"/>
          <p:cNvSpPr>
            <a:spLocks noGrp="1"/>
          </p:cNvSpPr>
          <p:nvPr>
            <p:ph type="sldNum" sz="quarter" idx="12"/>
          </p:nvPr>
        </p:nvSpPr>
        <p:spPr>
          <a:xfrm>
            <a:off x="5897880" y="6441017"/>
            <a:ext cx="1920240" cy="340783"/>
          </a:xfrm>
        </p:spPr>
        <p:txBody>
          <a:bodyPr/>
          <a:lstStyle/>
          <a:p>
            <a:fld id="{F024EF30-F224-43E8-8197-B619979C228E}" type="slidenum">
              <a:rPr lang="en-US" altLang="en-US" smtClean="0"/>
              <a:pPr/>
              <a:t>12</a:t>
            </a:fld>
            <a:endParaRPr lang="en-US" altLang="en-US"/>
          </a:p>
        </p:txBody>
      </p:sp>
      <p:sp>
        <p:nvSpPr>
          <p:cNvPr id="19" name="TextBox 18"/>
          <p:cNvSpPr txBox="1"/>
          <p:nvPr/>
        </p:nvSpPr>
        <p:spPr>
          <a:xfrm>
            <a:off x="76200" y="1143000"/>
            <a:ext cx="2057400" cy="1323439"/>
          </a:xfrm>
          <a:prstGeom prst="rect">
            <a:avLst/>
          </a:prstGeom>
          <a:noFill/>
        </p:spPr>
        <p:txBody>
          <a:bodyPr wrap="square" rtlCol="0">
            <a:spAutoFit/>
          </a:bodyPr>
          <a:lstStyle/>
          <a:p>
            <a:r>
              <a:rPr lang="en-US" dirty="0" smtClean="0"/>
              <a:t>Multithreading</a:t>
            </a:r>
          </a:p>
          <a:p>
            <a:endParaRPr lang="en-US" dirty="0"/>
          </a:p>
          <a:p>
            <a:r>
              <a:rPr lang="en-US" dirty="0" smtClean="0"/>
              <a:t>Context Switching</a:t>
            </a:r>
            <a:endParaRPr lang="en-US" dirty="0"/>
          </a:p>
        </p:txBody>
      </p:sp>
      <p:sp>
        <p:nvSpPr>
          <p:cNvPr id="20" name="TextBox 19"/>
          <p:cNvSpPr txBox="1"/>
          <p:nvPr/>
        </p:nvSpPr>
        <p:spPr>
          <a:xfrm>
            <a:off x="6248400" y="1194219"/>
            <a:ext cx="1828800" cy="1323439"/>
          </a:xfrm>
          <a:prstGeom prst="rect">
            <a:avLst/>
          </a:prstGeom>
          <a:noFill/>
        </p:spPr>
        <p:txBody>
          <a:bodyPr wrap="square" rtlCol="0">
            <a:spAutoFit/>
          </a:bodyPr>
          <a:lstStyle/>
          <a:p>
            <a:r>
              <a:rPr lang="en-US" dirty="0" smtClean="0"/>
              <a:t>Multiworker</a:t>
            </a:r>
          </a:p>
          <a:p>
            <a:endParaRPr lang="en-US" dirty="0" smtClean="0"/>
          </a:p>
          <a:p>
            <a:r>
              <a:rPr lang="en-US" dirty="0" smtClean="0"/>
              <a:t>Run-to-completion</a:t>
            </a:r>
            <a:endParaRPr lang="en-US" dirty="0"/>
          </a:p>
        </p:txBody>
      </p:sp>
      <p:sp>
        <p:nvSpPr>
          <p:cNvPr id="21" name="TextBox 20"/>
          <p:cNvSpPr txBox="1"/>
          <p:nvPr/>
        </p:nvSpPr>
        <p:spPr>
          <a:xfrm>
            <a:off x="76200" y="3581400"/>
            <a:ext cx="1828800" cy="1938992"/>
          </a:xfrm>
          <a:prstGeom prst="rect">
            <a:avLst/>
          </a:prstGeom>
          <a:noFill/>
        </p:spPr>
        <p:txBody>
          <a:bodyPr wrap="square" rtlCol="0">
            <a:spAutoFit/>
          </a:bodyPr>
          <a:lstStyle/>
          <a:p>
            <a:r>
              <a:rPr lang="en-US" dirty="0" smtClean="0"/>
              <a:t>File System</a:t>
            </a:r>
          </a:p>
          <a:p>
            <a:endParaRPr lang="en-US" dirty="0"/>
          </a:p>
          <a:p>
            <a:r>
              <a:rPr lang="en-US" dirty="0" smtClean="0"/>
              <a:t>Sockets</a:t>
            </a:r>
          </a:p>
          <a:p>
            <a:endParaRPr lang="en-US" dirty="0"/>
          </a:p>
          <a:p>
            <a:r>
              <a:rPr lang="en-US" dirty="0" smtClean="0"/>
              <a:t>Unmanaged Heap</a:t>
            </a:r>
            <a:endParaRPr lang="en-US" dirty="0"/>
          </a:p>
        </p:txBody>
      </p:sp>
      <p:sp>
        <p:nvSpPr>
          <p:cNvPr id="22" name="TextBox 21"/>
          <p:cNvSpPr txBox="1"/>
          <p:nvPr/>
        </p:nvSpPr>
        <p:spPr>
          <a:xfrm>
            <a:off x="6248400" y="3611130"/>
            <a:ext cx="1828800" cy="2246769"/>
          </a:xfrm>
          <a:prstGeom prst="rect">
            <a:avLst/>
          </a:prstGeom>
          <a:noFill/>
        </p:spPr>
        <p:txBody>
          <a:bodyPr wrap="square" rtlCol="0">
            <a:spAutoFit/>
          </a:bodyPr>
          <a:lstStyle/>
          <a:p>
            <a:r>
              <a:rPr lang="en-US" dirty="0" smtClean="0"/>
              <a:t>IndexedDB</a:t>
            </a:r>
            <a:r>
              <a:rPr lang="en-US" dirty="0"/>
              <a:t/>
            </a:r>
            <a:br>
              <a:rPr lang="en-US" dirty="0"/>
            </a:br>
            <a:r>
              <a:rPr lang="en-US" dirty="0" smtClean="0"/>
              <a:t>et al.</a:t>
            </a:r>
          </a:p>
          <a:p>
            <a:endParaRPr lang="en-US" dirty="0"/>
          </a:p>
          <a:p>
            <a:r>
              <a:rPr lang="en-US" dirty="0" err="1" smtClean="0"/>
              <a:t>WebSockets</a:t>
            </a:r>
            <a:r>
              <a:rPr lang="en-US" dirty="0" smtClean="0"/>
              <a:t> / Flash Sockets</a:t>
            </a:r>
          </a:p>
          <a:p>
            <a:endParaRPr lang="en-US" dirty="0"/>
          </a:p>
          <a:p>
            <a:r>
              <a:rPr lang="en-US" dirty="0" err="1" smtClean="0"/>
              <a:t>ArrayBuffers</a:t>
            </a:r>
            <a:endParaRPr lang="en-US" dirty="0"/>
          </a:p>
        </p:txBody>
      </p:sp>
      <p:sp>
        <p:nvSpPr>
          <p:cNvPr id="23" name="TextBox 22"/>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
        <p:nvSpPr>
          <p:cNvPr id="30" name="TextBox 29"/>
          <p:cNvSpPr txBox="1"/>
          <p:nvPr/>
        </p:nvSpPr>
        <p:spPr>
          <a:xfrm>
            <a:off x="4343400" y="228600"/>
            <a:ext cx="3886200" cy="584776"/>
          </a:xfrm>
          <a:prstGeom prst="rect">
            <a:avLst/>
          </a:prstGeom>
          <a:noFill/>
        </p:spPr>
        <p:txBody>
          <a:bodyPr wrap="square" rtlCol="0">
            <a:spAutoFit/>
          </a:bodyPr>
          <a:lstStyle/>
          <a:p>
            <a:r>
              <a:rPr lang="en-US" sz="3200" b="1" dirty="0" smtClean="0"/>
              <a:t>Browser</a:t>
            </a:r>
            <a:endParaRPr lang="en-US" sz="3200" b="1" dirty="0"/>
          </a:p>
        </p:txBody>
      </p:sp>
      <p:pic>
        <p:nvPicPr>
          <p:cNvPr id="9" name="Picture 8"/>
          <p:cNvPicPr>
            <a:picLocks noChangeAspect="1"/>
          </p:cNvPicPr>
          <p:nvPr/>
        </p:nvPicPr>
        <p:blipFill>
          <a:blip r:embed="rId4"/>
          <a:stretch>
            <a:fillRect/>
          </a:stretch>
        </p:blipFill>
        <p:spPr>
          <a:xfrm>
            <a:off x="2209800" y="1066800"/>
            <a:ext cx="1538761" cy="1524000"/>
          </a:xfrm>
          <a:prstGeom prst="rect">
            <a:avLst/>
          </a:prstGeom>
        </p:spPr>
      </p:pic>
      <p:pic>
        <p:nvPicPr>
          <p:cNvPr id="10" name="Picture 9"/>
          <p:cNvPicPr>
            <a:picLocks noChangeAspect="1"/>
          </p:cNvPicPr>
          <p:nvPr/>
        </p:nvPicPr>
        <p:blipFill>
          <a:blip r:embed="rId5"/>
          <a:stretch>
            <a:fillRect/>
          </a:stretch>
        </p:blipFill>
        <p:spPr>
          <a:xfrm>
            <a:off x="2133600" y="3657600"/>
            <a:ext cx="1557975" cy="1846053"/>
          </a:xfrm>
          <a:prstGeom prst="rect">
            <a:avLst/>
          </a:prstGeom>
        </p:spPr>
      </p:pic>
      <p:pic>
        <p:nvPicPr>
          <p:cNvPr id="11" name="Picture 10"/>
          <p:cNvPicPr>
            <a:picLocks noChangeAspect="1"/>
          </p:cNvPicPr>
          <p:nvPr/>
        </p:nvPicPr>
        <p:blipFill>
          <a:blip r:embed="rId6"/>
          <a:stretch>
            <a:fillRect/>
          </a:stretch>
        </p:blipFill>
        <p:spPr>
          <a:xfrm>
            <a:off x="4495800" y="990600"/>
            <a:ext cx="2017159" cy="1756715"/>
          </a:xfrm>
          <a:prstGeom prst="rect">
            <a:avLst/>
          </a:prstGeom>
        </p:spPr>
      </p:pic>
      <p:pic>
        <p:nvPicPr>
          <p:cNvPr id="10242" name="Picture 2" descr="https://raw.githubusercontent.com/alrra/browser-logos/master/internet-explorer/internet-explor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93150" y="3694872"/>
            <a:ext cx="1855250" cy="185525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Tree>
    <p:extLst>
      <p:ext uri="{BB962C8B-B14F-4D97-AF65-F5344CB8AC3E}">
        <p14:creationId xmlns:p14="http://schemas.microsoft.com/office/powerpoint/2010/main" val="252956027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897880" y="6441017"/>
            <a:ext cx="1920240" cy="340783"/>
          </a:xfrm>
        </p:spPr>
        <p:txBody>
          <a:bodyPr/>
          <a:lstStyle/>
          <a:p>
            <a:fld id="{F024EF30-F224-43E8-8197-B619979C228E}" type="slidenum">
              <a:rPr lang="en-US" altLang="en-US" smtClean="0"/>
              <a:pPr/>
              <a:t>13</a:t>
            </a:fld>
            <a:endParaRPr lang="en-US" altLang="en-US"/>
          </a:p>
        </p:txBody>
      </p:sp>
      <p:sp>
        <p:nvSpPr>
          <p:cNvPr id="19" name="TextBox 18"/>
          <p:cNvSpPr txBox="1"/>
          <p:nvPr/>
        </p:nvSpPr>
        <p:spPr>
          <a:xfrm>
            <a:off x="76200" y="1143000"/>
            <a:ext cx="2057400" cy="1323439"/>
          </a:xfrm>
          <a:prstGeom prst="rect">
            <a:avLst/>
          </a:prstGeom>
          <a:noFill/>
        </p:spPr>
        <p:txBody>
          <a:bodyPr wrap="square" rtlCol="0">
            <a:spAutoFit/>
          </a:bodyPr>
          <a:lstStyle/>
          <a:p>
            <a:r>
              <a:rPr lang="en-US" dirty="0" smtClean="0"/>
              <a:t>Multithreading</a:t>
            </a:r>
          </a:p>
          <a:p>
            <a:endParaRPr lang="en-US" dirty="0"/>
          </a:p>
          <a:p>
            <a:r>
              <a:rPr lang="en-US" dirty="0" smtClean="0"/>
              <a:t>Context Switching</a:t>
            </a:r>
            <a:endParaRPr lang="en-US" dirty="0"/>
          </a:p>
        </p:txBody>
      </p:sp>
      <p:sp>
        <p:nvSpPr>
          <p:cNvPr id="20" name="TextBox 19"/>
          <p:cNvSpPr txBox="1"/>
          <p:nvPr/>
        </p:nvSpPr>
        <p:spPr>
          <a:xfrm>
            <a:off x="6248400" y="1194219"/>
            <a:ext cx="1828800" cy="1323439"/>
          </a:xfrm>
          <a:prstGeom prst="rect">
            <a:avLst/>
          </a:prstGeom>
          <a:noFill/>
        </p:spPr>
        <p:txBody>
          <a:bodyPr wrap="square" rtlCol="0">
            <a:spAutoFit/>
          </a:bodyPr>
          <a:lstStyle/>
          <a:p>
            <a:r>
              <a:rPr lang="en-US" dirty="0" smtClean="0"/>
              <a:t>Multiworker</a:t>
            </a:r>
          </a:p>
          <a:p>
            <a:endParaRPr lang="en-US" dirty="0" smtClean="0"/>
          </a:p>
          <a:p>
            <a:r>
              <a:rPr lang="en-US" dirty="0" smtClean="0"/>
              <a:t>Run-to-completion</a:t>
            </a:r>
            <a:endParaRPr lang="en-US" dirty="0"/>
          </a:p>
        </p:txBody>
      </p:sp>
      <p:sp>
        <p:nvSpPr>
          <p:cNvPr id="21" name="TextBox 20"/>
          <p:cNvSpPr txBox="1"/>
          <p:nvPr/>
        </p:nvSpPr>
        <p:spPr>
          <a:xfrm>
            <a:off x="76200" y="3581400"/>
            <a:ext cx="1828800" cy="1938992"/>
          </a:xfrm>
          <a:prstGeom prst="rect">
            <a:avLst/>
          </a:prstGeom>
          <a:noFill/>
        </p:spPr>
        <p:txBody>
          <a:bodyPr wrap="square" rtlCol="0">
            <a:spAutoFit/>
          </a:bodyPr>
          <a:lstStyle/>
          <a:p>
            <a:r>
              <a:rPr lang="en-US" dirty="0" smtClean="0"/>
              <a:t>File System</a:t>
            </a:r>
          </a:p>
          <a:p>
            <a:endParaRPr lang="en-US" dirty="0"/>
          </a:p>
          <a:p>
            <a:r>
              <a:rPr lang="en-US" dirty="0" smtClean="0"/>
              <a:t>Sockets</a:t>
            </a:r>
          </a:p>
          <a:p>
            <a:endParaRPr lang="en-US" dirty="0"/>
          </a:p>
          <a:p>
            <a:r>
              <a:rPr lang="en-US" dirty="0" smtClean="0"/>
              <a:t>Unmanaged Heap</a:t>
            </a:r>
            <a:endParaRPr lang="en-US" dirty="0"/>
          </a:p>
        </p:txBody>
      </p:sp>
      <p:sp>
        <p:nvSpPr>
          <p:cNvPr id="22" name="TextBox 21"/>
          <p:cNvSpPr txBox="1"/>
          <p:nvPr/>
        </p:nvSpPr>
        <p:spPr>
          <a:xfrm>
            <a:off x="6248400" y="3611130"/>
            <a:ext cx="1828800" cy="2246769"/>
          </a:xfrm>
          <a:prstGeom prst="rect">
            <a:avLst/>
          </a:prstGeom>
          <a:noFill/>
        </p:spPr>
        <p:txBody>
          <a:bodyPr wrap="square" rtlCol="0">
            <a:spAutoFit/>
          </a:bodyPr>
          <a:lstStyle/>
          <a:p>
            <a:r>
              <a:rPr lang="en-US" dirty="0" smtClean="0"/>
              <a:t>IndexedDB</a:t>
            </a:r>
            <a:r>
              <a:rPr lang="en-US" dirty="0"/>
              <a:t/>
            </a:r>
            <a:br>
              <a:rPr lang="en-US" dirty="0"/>
            </a:br>
            <a:r>
              <a:rPr lang="en-US" dirty="0" smtClean="0"/>
              <a:t>et al.</a:t>
            </a:r>
          </a:p>
          <a:p>
            <a:endParaRPr lang="en-US" dirty="0"/>
          </a:p>
          <a:p>
            <a:r>
              <a:rPr lang="en-US" dirty="0" err="1" smtClean="0"/>
              <a:t>WebSockets</a:t>
            </a:r>
            <a:r>
              <a:rPr lang="en-US" dirty="0" smtClean="0"/>
              <a:t> / Flash Sockets</a:t>
            </a:r>
          </a:p>
          <a:p>
            <a:endParaRPr lang="en-US" dirty="0"/>
          </a:p>
          <a:p>
            <a:r>
              <a:rPr lang="en-US" dirty="0" err="1" smtClean="0"/>
              <a:t>ArrayBuffers</a:t>
            </a:r>
            <a:endParaRPr lang="en-US" dirty="0"/>
          </a:p>
        </p:txBody>
      </p:sp>
      <p:sp>
        <p:nvSpPr>
          <p:cNvPr id="23" name="TextBox 22"/>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
        <p:nvSpPr>
          <p:cNvPr id="30" name="TextBox 29"/>
          <p:cNvSpPr txBox="1"/>
          <p:nvPr/>
        </p:nvSpPr>
        <p:spPr>
          <a:xfrm>
            <a:off x="4343400" y="228600"/>
            <a:ext cx="3886200" cy="584776"/>
          </a:xfrm>
          <a:prstGeom prst="rect">
            <a:avLst/>
          </a:prstGeom>
          <a:noFill/>
        </p:spPr>
        <p:txBody>
          <a:bodyPr wrap="square" rtlCol="0">
            <a:spAutoFit/>
          </a:bodyPr>
          <a:lstStyle/>
          <a:p>
            <a:r>
              <a:rPr lang="en-US" sz="3200" b="1" dirty="0" smtClean="0"/>
              <a:t>Browser</a:t>
            </a:r>
            <a:endParaRPr lang="en-US" sz="3200" b="1" dirty="0"/>
          </a:p>
        </p:txBody>
      </p:sp>
      <p:grpSp>
        <p:nvGrpSpPr>
          <p:cNvPr id="14" name="Group 13"/>
          <p:cNvGrpSpPr/>
          <p:nvPr/>
        </p:nvGrpSpPr>
        <p:grpSpPr>
          <a:xfrm>
            <a:off x="2133600" y="533400"/>
            <a:ext cx="4379359" cy="5867400"/>
            <a:chOff x="2133600" y="533400"/>
            <a:chExt cx="4379359" cy="5867400"/>
          </a:xfrm>
        </p:grpSpPr>
        <p:pic>
          <p:nvPicPr>
            <p:cNvPr id="9" name="Picture 8"/>
            <p:cNvPicPr>
              <a:picLocks noChangeAspect="1"/>
            </p:cNvPicPr>
            <p:nvPr/>
          </p:nvPicPr>
          <p:blipFill>
            <a:blip r:embed="rId3"/>
            <a:stretch>
              <a:fillRect/>
            </a:stretch>
          </p:blipFill>
          <p:spPr>
            <a:xfrm>
              <a:off x="2209800" y="1066800"/>
              <a:ext cx="1538761" cy="1524000"/>
            </a:xfrm>
            <a:prstGeom prst="rect">
              <a:avLst/>
            </a:prstGeom>
          </p:spPr>
        </p:pic>
        <p:pic>
          <p:nvPicPr>
            <p:cNvPr id="10" name="Picture 9"/>
            <p:cNvPicPr>
              <a:picLocks noChangeAspect="1"/>
            </p:cNvPicPr>
            <p:nvPr/>
          </p:nvPicPr>
          <p:blipFill>
            <a:blip r:embed="rId4"/>
            <a:stretch>
              <a:fillRect/>
            </a:stretch>
          </p:blipFill>
          <p:spPr>
            <a:xfrm>
              <a:off x="2133600" y="3657600"/>
              <a:ext cx="1557975" cy="1846053"/>
            </a:xfrm>
            <a:prstGeom prst="rect">
              <a:avLst/>
            </a:prstGeom>
          </p:spPr>
        </p:pic>
        <p:pic>
          <p:nvPicPr>
            <p:cNvPr id="11" name="Picture 10"/>
            <p:cNvPicPr>
              <a:picLocks noChangeAspect="1"/>
            </p:cNvPicPr>
            <p:nvPr/>
          </p:nvPicPr>
          <p:blipFill>
            <a:blip r:embed="rId5"/>
            <a:stretch>
              <a:fillRect/>
            </a:stretch>
          </p:blipFill>
          <p:spPr>
            <a:xfrm>
              <a:off x="4495800" y="990600"/>
              <a:ext cx="2017159" cy="1756715"/>
            </a:xfrm>
            <a:prstGeom prst="rect">
              <a:avLst/>
            </a:prstGeom>
          </p:spPr>
        </p:pic>
        <p:cxnSp>
          <p:nvCxnSpPr>
            <p:cNvPr id="28" name="Straight Connector 27"/>
            <p:cNvCxnSpPr/>
            <p:nvPr/>
          </p:nvCxnSpPr>
          <p:spPr>
            <a:xfrm>
              <a:off x="4267200" y="533400"/>
              <a:ext cx="0" cy="5867400"/>
            </a:xfrm>
            <a:prstGeom prst="line">
              <a:avLst/>
            </a:prstGeom>
            <a:ln w="57150" cmpd="sng">
              <a:solidFill>
                <a:schemeClr val="tx1">
                  <a:alpha val="33000"/>
                </a:schemeClr>
              </a:solidFill>
              <a:prstDash val="solid"/>
            </a:ln>
            <a:effectLst>
              <a:glow rad="101600">
                <a:schemeClr val="bg1">
                  <a:lumMod val="85000"/>
                  <a:alpha val="85000"/>
                </a:schemeClr>
              </a:glow>
              <a:outerShdw blurRad="40000" dist="20000" dir="5400000" rotWithShape="0">
                <a:srgbClr val="000000">
                  <a:alpha val="38000"/>
                </a:srgbClr>
              </a:outerShdw>
              <a:softEdge rad="25400"/>
            </a:effectLst>
          </p:spPr>
          <p:style>
            <a:lnRef idx="2">
              <a:schemeClr val="accent1"/>
            </a:lnRef>
            <a:fillRef idx="0">
              <a:schemeClr val="accent1"/>
            </a:fillRef>
            <a:effectRef idx="1">
              <a:schemeClr val="accent1"/>
            </a:effectRef>
            <a:fontRef idx="minor">
              <a:schemeClr val="tx1"/>
            </a:fontRef>
          </p:style>
        </p:cxnSp>
        <p:pic>
          <p:nvPicPr>
            <p:cNvPr id="10242" name="Picture 2" descr="https://raw.githubusercontent.com/alrra/browser-logos/master/internet-explorer/internet-explor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93150" y="3694872"/>
              <a:ext cx="1855250" cy="18552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4648333" y="2671050"/>
            <a:ext cx="2514467" cy="986550"/>
            <a:chOff x="3048000" y="2671050"/>
            <a:chExt cx="2514467" cy="986550"/>
          </a:xfrm>
        </p:grpSpPr>
        <p:sp>
          <p:nvSpPr>
            <p:cNvPr id="35" name="Rectangle 34"/>
            <p:cNvSpPr/>
            <p:nvPr/>
          </p:nvSpPr>
          <p:spPr>
            <a:xfrm>
              <a:off x="3198926" y="2767337"/>
              <a:ext cx="2175859" cy="8902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p:cNvSpPr txBox="1">
              <a:spLocks/>
            </p:cNvSpPr>
            <p:nvPr/>
          </p:nvSpPr>
          <p:spPr>
            <a:xfrm>
              <a:off x="3048000" y="2671050"/>
              <a:ext cx="2514467" cy="783985"/>
            </a:xfrm>
            <a:prstGeom prst="rect">
              <a:avLst/>
            </a:prstGeom>
          </p:spPr>
          <p:txBody>
            <a:bodyPr vert="horz" lIns="83550" tIns="41773" rIns="83550" bIns="41773" rtlCol="0" anchor="ctr">
              <a:normAutofit/>
            </a:bodyPr>
            <a:lstStyle>
              <a:lvl1pPr algn="ctr" defTabSz="835476" rtl="0" eaLnBrk="1" latinLnBrk="0" hangingPunct="1">
                <a:spcBef>
                  <a:spcPct val="0"/>
                </a:spcBef>
                <a:buNone/>
                <a:defRPr sz="4000" kern="1200">
                  <a:solidFill>
                    <a:schemeClr val="tx1"/>
                  </a:solidFill>
                  <a:latin typeface="+mj-lt"/>
                  <a:ea typeface="+mj-ea"/>
                  <a:cs typeface="+mj-cs"/>
                </a:defRPr>
              </a:lvl1pPr>
            </a:lstStyle>
            <a:p>
              <a:pPr fontAlgn="auto">
                <a:spcAft>
                  <a:spcPts val="0"/>
                </a:spcAft>
              </a:pPr>
              <a:r>
                <a:rPr lang="en-US" dirty="0" smtClean="0"/>
                <a:t>Doppio</a:t>
              </a:r>
              <a:endParaRPr lang="en-US" dirty="0"/>
            </a:p>
          </p:txBody>
        </p:sp>
        <p:pic>
          <p:nvPicPr>
            <p:cNvPr id="37" name="Picture 36"/>
            <p:cNvPicPr>
              <a:picLocks noChangeAspect="1"/>
            </p:cNvPicPr>
            <p:nvPr/>
          </p:nvPicPr>
          <p:blipFill>
            <a:blip r:embed="rId7"/>
            <a:stretch>
              <a:fillRect/>
            </a:stretch>
          </p:blipFill>
          <p:spPr>
            <a:xfrm>
              <a:off x="4335976" y="3369045"/>
              <a:ext cx="1007666" cy="245870"/>
            </a:xfrm>
            <a:prstGeom prst="rect">
              <a:avLst/>
            </a:prstGeom>
          </p:spPr>
        </p:pic>
      </p:grpSp>
      <p:grpSp>
        <p:nvGrpSpPr>
          <p:cNvPr id="5" name="Group 4"/>
          <p:cNvGrpSpPr/>
          <p:nvPr/>
        </p:nvGrpSpPr>
        <p:grpSpPr>
          <a:xfrm>
            <a:off x="509767" y="2889019"/>
            <a:ext cx="2591342" cy="647701"/>
            <a:chOff x="76200" y="2826779"/>
            <a:chExt cx="2591342" cy="647701"/>
          </a:xfrm>
        </p:grpSpPr>
        <p:sp>
          <p:nvSpPr>
            <p:cNvPr id="47" name="Rectangle 46"/>
            <p:cNvSpPr/>
            <p:nvPr/>
          </p:nvSpPr>
          <p:spPr>
            <a:xfrm>
              <a:off x="76200" y="2826780"/>
              <a:ext cx="2591342" cy="6477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23393" y="2889019"/>
              <a:ext cx="2044149" cy="523220"/>
            </a:xfrm>
            <a:prstGeom prst="rect">
              <a:avLst/>
            </a:prstGeom>
          </p:spPr>
          <p:txBody>
            <a:bodyPr wrap="none">
              <a:spAutoFit/>
            </a:bodyPr>
            <a:lstStyle/>
            <a:p>
              <a:r>
                <a:rPr lang="en-US" sz="2800" dirty="0" smtClean="0"/>
                <a:t>DoppioJVM</a:t>
              </a:r>
              <a:endParaRPr lang="en-US" sz="2800" dirty="0"/>
            </a:p>
          </p:txBody>
        </p:sp>
        <p:pic>
          <p:nvPicPr>
            <p:cNvPr id="49" name="Picture 48"/>
            <p:cNvPicPr>
              <a:picLocks noChangeAspect="1"/>
            </p:cNvPicPr>
            <p:nvPr/>
          </p:nvPicPr>
          <p:blipFill>
            <a:blip r:embed="rId8"/>
            <a:stretch>
              <a:fillRect/>
            </a:stretch>
          </p:blipFill>
          <p:spPr>
            <a:xfrm>
              <a:off x="76200" y="2826779"/>
              <a:ext cx="647700" cy="647700"/>
            </a:xfrm>
            <a:prstGeom prst="rect">
              <a:avLst/>
            </a:prstGeom>
          </p:spPr>
        </p:pic>
      </p:grpSp>
      <p:sp>
        <p:nvSpPr>
          <p:cNvPr id="54" name="TextBox 53"/>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Tree>
    <p:extLst>
      <p:ext uri="{BB962C8B-B14F-4D97-AF65-F5344CB8AC3E}">
        <p14:creationId xmlns:p14="http://schemas.microsoft.com/office/powerpoint/2010/main" val="19964252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6.17284E-8 3.33333E-6 L 0.19695 0.00595 " pathEditMode="relative" rAng="0" ptsTypes="AA">
                                      <p:cBhvr>
                                        <p:cTn id="20" dur="2000" fill="hold"/>
                                        <p:tgtEl>
                                          <p:spTgt spid="14"/>
                                        </p:tgtEl>
                                        <p:attrNameLst>
                                          <p:attrName>ppt_x</p:attrName>
                                          <p:attrName>ppt_y</p:attrName>
                                        </p:attrNameLst>
                                      </p:cBhvr>
                                      <p:rCtr x="9838" y="298"/>
                                    </p:animMotion>
                                  </p:childTnLst>
                                </p:cTn>
                              </p:par>
                              <p:par>
                                <p:cTn id="21" presetID="63" presetClass="path" presetSubtype="0" accel="50000" decel="50000" fill="hold" grpId="0" nodeType="withEffect">
                                  <p:stCondLst>
                                    <p:cond delay="0"/>
                                  </p:stCondLst>
                                  <p:childTnLst>
                                    <p:animMotion origin="layout" path="M 1.11111E-6 7.93651E-7 L 0.09722 0.00198 " pathEditMode="relative" rAng="0" ptsTypes="AA">
                                      <p:cBhvr>
                                        <p:cTn id="22" dur="2000" fill="hold"/>
                                        <p:tgtEl>
                                          <p:spTgt spid="30"/>
                                        </p:tgtEl>
                                        <p:attrNameLst>
                                          <p:attrName>ppt_x</p:attrName>
                                          <p:attrName>ppt_y</p:attrName>
                                        </p:attrNameLst>
                                      </p:cBhvr>
                                      <p:rCtr x="4861" y="99"/>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30" grpId="0"/>
      <p:bldP spid="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14</a:t>
            </a:fld>
            <a:endParaRPr lang="en-US" altLang="en-US"/>
          </a:p>
        </p:txBody>
      </p:sp>
      <p:pic>
        <p:nvPicPr>
          <p:cNvPr id="6" name="Picture 5"/>
          <p:cNvPicPr>
            <a:picLocks noChangeAspect="1"/>
          </p:cNvPicPr>
          <p:nvPr/>
        </p:nvPicPr>
        <p:blipFill>
          <a:blip r:embed="rId3"/>
          <a:stretch>
            <a:fillRect/>
          </a:stretch>
        </p:blipFill>
        <p:spPr>
          <a:xfrm>
            <a:off x="1181100" y="1600200"/>
            <a:ext cx="5867400" cy="3187700"/>
          </a:xfrm>
          <a:prstGeom prst="rect">
            <a:avLst/>
          </a:prstGeom>
        </p:spPr>
      </p:pic>
    </p:spTree>
    <p:extLst>
      <p:ext uri="{BB962C8B-B14F-4D97-AF65-F5344CB8AC3E}">
        <p14:creationId xmlns:p14="http://schemas.microsoft.com/office/powerpoint/2010/main" val="32705826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cap="small" dirty="0" err="1" smtClean="0"/>
              <a:t>Doppio</a:t>
            </a:r>
            <a:r>
              <a:rPr lang="en-US" b="1" dirty="0"/>
              <a:t/>
            </a:r>
            <a:br>
              <a:rPr lang="en-US" b="1" dirty="0"/>
            </a:br>
            <a:r>
              <a:rPr lang="en-US" b="1" dirty="0" smtClean="0"/>
              <a:t>Execution Environment</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15</a:t>
            </a:fld>
            <a:endParaRPr lang="en-US" altLang="en-US"/>
          </a:p>
        </p:txBody>
      </p:sp>
      <p:pic>
        <p:nvPicPr>
          <p:cNvPr id="7" name="Picture 6"/>
          <p:cNvPicPr>
            <a:picLocks noChangeAspect="1"/>
          </p:cNvPicPr>
          <p:nvPr/>
        </p:nvPicPr>
        <p:blipFill>
          <a:blip r:embed="rId3"/>
          <a:stretch>
            <a:fillRect/>
          </a:stretch>
        </p:blipFill>
        <p:spPr>
          <a:xfrm>
            <a:off x="381000" y="1371600"/>
            <a:ext cx="7315200" cy="4643661"/>
          </a:xfrm>
          <a:prstGeom prst="rect">
            <a:avLst/>
          </a:prstGeom>
        </p:spPr>
      </p:pic>
      <p:pic>
        <p:nvPicPr>
          <p:cNvPr id="5" name="Picture 4"/>
          <p:cNvPicPr>
            <a:picLocks noChangeAspect="1"/>
          </p:cNvPicPr>
          <p:nvPr/>
        </p:nvPicPr>
        <p:blipFill>
          <a:blip r:embed="rId4"/>
          <a:stretch>
            <a:fillRect/>
          </a:stretch>
        </p:blipFill>
        <p:spPr>
          <a:xfrm>
            <a:off x="152400" y="76200"/>
            <a:ext cx="1173151" cy="1161898"/>
          </a:xfrm>
          <a:prstGeom prst="rect">
            <a:avLst/>
          </a:prstGeom>
        </p:spPr>
      </p:pic>
    </p:spTree>
    <p:extLst>
      <p:ext uri="{BB962C8B-B14F-4D97-AF65-F5344CB8AC3E}">
        <p14:creationId xmlns:p14="http://schemas.microsoft.com/office/powerpoint/2010/main" val="233853647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small" dirty="0" err="1" smtClean="0"/>
              <a:t>Doppio</a:t>
            </a:r>
            <a:r>
              <a:rPr lang="en-US" b="1" cap="small" dirty="0" smtClean="0"/>
              <a:t> </a:t>
            </a:r>
            <a:r>
              <a:rPr lang="en-US" b="1" dirty="0" smtClean="0"/>
              <a:t>File System:</a:t>
            </a:r>
            <a:br>
              <a:rPr lang="en-US" b="1" dirty="0" smtClean="0"/>
            </a:br>
            <a:r>
              <a:rPr lang="en-US" b="1" cap="small" dirty="0" err="1" smtClean="0"/>
              <a:t>BrowserFS</a:t>
            </a:r>
            <a:endParaRPr lang="en-US" b="1" cap="small"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16</a:t>
            </a:fld>
            <a:endParaRPr lang="en-US" altLang="en-US"/>
          </a:p>
        </p:txBody>
      </p:sp>
      <p:pic>
        <p:nvPicPr>
          <p:cNvPr id="41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199"/>
            <a:ext cx="8229600" cy="5335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4"/>
          <a:stretch>
            <a:fillRect/>
          </a:stretch>
        </p:blipFill>
        <p:spPr>
          <a:xfrm>
            <a:off x="152400" y="54472"/>
            <a:ext cx="1055064" cy="1250151"/>
          </a:xfrm>
          <a:prstGeom prst="rect">
            <a:avLst/>
          </a:prstGeom>
        </p:spPr>
      </p:pic>
    </p:spTree>
    <p:extLst>
      <p:ext uri="{BB962C8B-B14F-4D97-AF65-F5344CB8AC3E}">
        <p14:creationId xmlns:p14="http://schemas.microsoft.com/office/powerpoint/2010/main" val="186334845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cap="small" dirty="0" err="1" smtClean="0"/>
              <a:t>BrowserFS</a:t>
            </a:r>
            <a:r>
              <a:rPr lang="en-US" b="1" cap="small" dirty="0" smtClean="0"/>
              <a:t/>
            </a:r>
            <a:br>
              <a:rPr lang="en-US" b="1" cap="small" dirty="0" smtClean="0"/>
            </a:br>
            <a:r>
              <a:rPr lang="en-US" b="1" dirty="0" smtClean="0"/>
              <a:t>File System Abstraction</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17</a:t>
            </a:fld>
            <a:endParaRPr lang="en-US" altLang="en-US"/>
          </a:p>
        </p:txBody>
      </p:sp>
      <p:pic>
        <p:nvPicPr>
          <p:cNvPr id="10" name="Picture 9"/>
          <p:cNvPicPr>
            <a:picLocks noChangeAspect="1"/>
          </p:cNvPicPr>
          <p:nvPr/>
        </p:nvPicPr>
        <p:blipFill>
          <a:blip r:embed="rId3"/>
          <a:stretch>
            <a:fillRect/>
          </a:stretch>
        </p:blipFill>
        <p:spPr>
          <a:xfrm>
            <a:off x="152400" y="54472"/>
            <a:ext cx="1055064" cy="1250151"/>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757096181"/>
              </p:ext>
            </p:extLst>
          </p:nvPr>
        </p:nvGraphicFramePr>
        <p:xfrm>
          <a:off x="2667000" y="1524000"/>
          <a:ext cx="2743200" cy="4267200"/>
        </p:xfrm>
        <a:graphic>
          <a:graphicData uri="http://schemas.openxmlformats.org/drawingml/2006/table">
            <a:tbl>
              <a:tblPr firstRow="1" bandRow="1">
                <a:tableStyleId>{5C22544A-7EE6-4342-B048-85BDC9FD1C3A}</a:tableStyleId>
              </a:tblPr>
              <a:tblGrid>
                <a:gridCol w="2743200"/>
              </a:tblGrid>
              <a:tr h="701040">
                <a:tc>
                  <a:txBody>
                    <a:bodyPr/>
                    <a:lstStyle/>
                    <a:p>
                      <a:pPr algn="ctr"/>
                      <a:r>
                        <a:rPr lang="en-US" sz="2000" dirty="0" smtClean="0"/>
                        <a:t>File</a:t>
                      </a:r>
                      <a:r>
                        <a:rPr lang="en-US" sz="2000" baseline="0" dirty="0" smtClean="0"/>
                        <a:t> System</a:t>
                      </a:r>
                    </a:p>
                    <a:p>
                      <a:pPr algn="ctr"/>
                      <a:r>
                        <a:rPr lang="en-US" sz="2000" baseline="0" dirty="0" smtClean="0"/>
                        <a:t>Backend Interface</a:t>
                      </a:r>
                      <a:endParaRPr lang="en-US" sz="2000" dirty="0"/>
                    </a:p>
                  </a:txBody>
                  <a:tcPr/>
                </a:tc>
              </a:tr>
              <a:tr h="370840">
                <a:tc>
                  <a:txBody>
                    <a:bodyPr/>
                    <a:lstStyle/>
                    <a:p>
                      <a:r>
                        <a:rPr lang="en-US" sz="2000" dirty="0" smtClean="0">
                          <a:latin typeface="Courier New" panose="02070309020205020404" pitchFamily="49" charset="0"/>
                          <a:cs typeface="Courier New" panose="02070309020205020404" pitchFamily="49" charset="0"/>
                        </a:rPr>
                        <a:t>rename</a:t>
                      </a:r>
                    </a:p>
                  </a:txBody>
                  <a:tcPr/>
                </a:tc>
              </a:tr>
              <a:tr h="370840">
                <a:tc>
                  <a:txBody>
                    <a:bodyPr/>
                    <a:lstStyle/>
                    <a:p>
                      <a:r>
                        <a:rPr lang="en-US" sz="2000" dirty="0" smtClean="0">
                          <a:latin typeface="Courier New" panose="02070309020205020404" pitchFamily="49" charset="0"/>
                          <a:cs typeface="Courier New" panose="02070309020205020404" pitchFamily="49" charset="0"/>
                        </a:rPr>
                        <a:t>stat</a:t>
                      </a:r>
                      <a:endParaRPr lang="en-US" sz="2000" dirty="0">
                        <a:latin typeface="Courier New" panose="02070309020205020404" pitchFamily="49" charset="0"/>
                        <a:cs typeface="Courier New" panose="02070309020205020404" pitchFamily="49" charset="0"/>
                      </a:endParaRPr>
                    </a:p>
                  </a:txBody>
                  <a:tcPr/>
                </a:tc>
              </a:tr>
              <a:tr h="370840">
                <a:tc>
                  <a:txBody>
                    <a:bodyPr/>
                    <a:lstStyle/>
                    <a:p>
                      <a:r>
                        <a:rPr lang="en-US" sz="2000" dirty="0" smtClean="0">
                          <a:latin typeface="Courier New" panose="02070309020205020404" pitchFamily="49" charset="0"/>
                          <a:cs typeface="Courier New" panose="02070309020205020404" pitchFamily="49" charset="0"/>
                        </a:rPr>
                        <a:t>open</a:t>
                      </a:r>
                      <a:endParaRPr lang="en-US" sz="2000" dirty="0">
                        <a:latin typeface="Courier New" panose="02070309020205020404" pitchFamily="49" charset="0"/>
                        <a:cs typeface="Courier New" panose="02070309020205020404" pitchFamily="49" charset="0"/>
                      </a:endParaRPr>
                    </a:p>
                  </a:txBody>
                  <a:tcPr/>
                </a:tc>
              </a:tr>
              <a:tr h="370840">
                <a:tc>
                  <a:txBody>
                    <a:bodyPr/>
                    <a:lstStyle/>
                    <a:p>
                      <a:r>
                        <a:rPr lang="en-US" sz="2000" dirty="0" smtClean="0">
                          <a:latin typeface="Courier New" panose="02070309020205020404" pitchFamily="49" charset="0"/>
                          <a:cs typeface="Courier New" panose="02070309020205020404" pitchFamily="49" charset="0"/>
                        </a:rPr>
                        <a:t>unlink</a:t>
                      </a:r>
                      <a:endParaRPr lang="en-US" sz="2000" dirty="0">
                        <a:latin typeface="Courier New" panose="02070309020205020404" pitchFamily="49" charset="0"/>
                        <a:cs typeface="Courier New" panose="02070309020205020404" pitchFamily="49" charset="0"/>
                      </a:endParaRPr>
                    </a:p>
                  </a:txBody>
                  <a:tcPr/>
                </a:tc>
              </a:tr>
              <a:tr h="370840">
                <a:tc>
                  <a:txBody>
                    <a:bodyPr/>
                    <a:lstStyle/>
                    <a:p>
                      <a:r>
                        <a:rPr lang="en-US" sz="2000" dirty="0" err="1" smtClean="0">
                          <a:latin typeface="Courier New" panose="02070309020205020404" pitchFamily="49" charset="0"/>
                          <a:cs typeface="Courier New" panose="02070309020205020404" pitchFamily="49" charset="0"/>
                        </a:rPr>
                        <a:t>rmdir</a:t>
                      </a:r>
                      <a:endParaRPr lang="en-US" sz="2000" dirty="0">
                        <a:latin typeface="Courier New" panose="02070309020205020404" pitchFamily="49" charset="0"/>
                        <a:cs typeface="Courier New" panose="02070309020205020404" pitchFamily="49" charset="0"/>
                      </a:endParaRPr>
                    </a:p>
                  </a:txBody>
                  <a:tcPr/>
                </a:tc>
              </a:tr>
              <a:tr h="370840">
                <a:tc>
                  <a:txBody>
                    <a:bodyPr/>
                    <a:lstStyle/>
                    <a:p>
                      <a:r>
                        <a:rPr lang="en-US" sz="2000" dirty="0" err="1" smtClean="0">
                          <a:latin typeface="Courier New" panose="02070309020205020404" pitchFamily="49" charset="0"/>
                          <a:cs typeface="Courier New" panose="02070309020205020404" pitchFamily="49" charset="0"/>
                        </a:rPr>
                        <a:t>mkdir</a:t>
                      </a:r>
                      <a:endParaRPr lang="en-US" sz="2000" dirty="0">
                        <a:latin typeface="Courier New" panose="02070309020205020404" pitchFamily="49" charset="0"/>
                        <a:cs typeface="Courier New" panose="02070309020205020404" pitchFamily="49" charset="0"/>
                      </a:endParaRPr>
                    </a:p>
                  </a:txBody>
                  <a:tcPr/>
                </a:tc>
              </a:tr>
              <a:tr h="370840">
                <a:tc>
                  <a:txBody>
                    <a:bodyPr/>
                    <a:lstStyle/>
                    <a:p>
                      <a:r>
                        <a:rPr lang="en-US" sz="2000" dirty="0" err="1" smtClean="0">
                          <a:latin typeface="Courier New" panose="02070309020205020404" pitchFamily="49" charset="0"/>
                          <a:cs typeface="Courier New" panose="02070309020205020404" pitchFamily="49" charset="0"/>
                        </a:rPr>
                        <a:t>readdir</a:t>
                      </a:r>
                      <a:endParaRPr lang="en-US" sz="2000" dirty="0">
                        <a:latin typeface="Courier New" panose="02070309020205020404" pitchFamily="49" charset="0"/>
                        <a:cs typeface="Courier New" panose="02070309020205020404" pitchFamily="49" charset="0"/>
                      </a:endParaRPr>
                    </a:p>
                  </a:txBody>
                  <a:tcPr/>
                </a:tc>
              </a:tr>
              <a:tr h="370840">
                <a:tc>
                  <a:txBody>
                    <a:bodyPr/>
                    <a:lstStyle/>
                    <a:p>
                      <a:r>
                        <a:rPr lang="en-US" sz="2000" dirty="0" smtClean="0">
                          <a:latin typeface="Courier New" panose="02070309020205020404" pitchFamily="49" charset="0"/>
                          <a:cs typeface="Courier New" panose="02070309020205020404" pitchFamily="49" charset="0"/>
                        </a:rPr>
                        <a:t>close</a:t>
                      </a:r>
                      <a:endParaRPr lang="en-US" sz="2000" dirty="0">
                        <a:latin typeface="Courier New" panose="02070309020205020404" pitchFamily="49" charset="0"/>
                        <a:cs typeface="Courier New" panose="02070309020205020404" pitchFamily="49" charset="0"/>
                      </a:endParaRPr>
                    </a:p>
                  </a:txBody>
                  <a:tcPr/>
                </a:tc>
              </a:tr>
              <a:tr h="370840">
                <a:tc>
                  <a:txBody>
                    <a:bodyPr/>
                    <a:lstStyle/>
                    <a:p>
                      <a:r>
                        <a:rPr lang="en-US" sz="2000" dirty="0" smtClean="0">
                          <a:latin typeface="Courier New" panose="02070309020205020404" pitchFamily="49" charset="0"/>
                          <a:cs typeface="Courier New" panose="02070309020205020404" pitchFamily="49" charset="0"/>
                        </a:rPr>
                        <a:t>sync</a:t>
                      </a:r>
                      <a:endParaRPr lang="en-US" sz="2000" dirty="0">
                        <a:latin typeface="Courier New" panose="02070309020205020404" pitchFamily="49" charset="0"/>
                        <a:cs typeface="Courier New" panose="02070309020205020404" pitchFamily="49" charset="0"/>
                      </a:endParaRPr>
                    </a:p>
                  </a:txBody>
                  <a:tcPr/>
                </a:tc>
              </a:tr>
            </a:tbl>
          </a:graphicData>
        </a:graphic>
      </p:graphicFrame>
    </p:spTree>
    <p:extLst>
      <p:ext uri="{BB962C8B-B14F-4D97-AF65-F5344CB8AC3E}">
        <p14:creationId xmlns:p14="http://schemas.microsoft.com/office/powerpoint/2010/main" val="10613526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Mount All The </a:t>
            </a:r>
            <a:r>
              <a:rPr lang="en-US" b="1" dirty="0" err="1" smtClean="0"/>
              <a:t>Backends</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18</a:t>
            </a:fld>
            <a:endParaRPr lang="en-US" altLang="en-US"/>
          </a:p>
        </p:txBody>
      </p:sp>
      <p:pic>
        <p:nvPicPr>
          <p:cNvPr id="10" name="Picture 9"/>
          <p:cNvPicPr>
            <a:picLocks noChangeAspect="1"/>
          </p:cNvPicPr>
          <p:nvPr/>
        </p:nvPicPr>
        <p:blipFill>
          <a:blip r:embed="rId3"/>
          <a:stretch>
            <a:fillRect/>
          </a:stretch>
        </p:blipFill>
        <p:spPr>
          <a:xfrm>
            <a:off x="152400" y="54472"/>
            <a:ext cx="1055064" cy="1250151"/>
          </a:xfrm>
          <a:prstGeom prst="rect">
            <a:avLst/>
          </a:prstGeom>
        </p:spPr>
      </p:pic>
      <p:pic>
        <p:nvPicPr>
          <p:cNvPr id="819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692" y="1588284"/>
            <a:ext cx="2917284" cy="483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037717" y="4271323"/>
            <a:ext cx="184666" cy="40011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289254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Mount All The </a:t>
            </a:r>
            <a:r>
              <a:rPr lang="en-US" b="1" dirty="0" err="1" smtClean="0"/>
              <a:t>Backends</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19</a:t>
            </a:fld>
            <a:endParaRPr lang="en-US" altLang="en-US"/>
          </a:p>
        </p:txBody>
      </p:sp>
      <p:pic>
        <p:nvPicPr>
          <p:cNvPr id="10" name="Picture 9"/>
          <p:cNvPicPr>
            <a:picLocks noChangeAspect="1"/>
          </p:cNvPicPr>
          <p:nvPr/>
        </p:nvPicPr>
        <p:blipFill>
          <a:blip r:embed="rId3"/>
          <a:stretch>
            <a:fillRect/>
          </a:stretch>
        </p:blipFill>
        <p:spPr>
          <a:xfrm>
            <a:off x="152400" y="54472"/>
            <a:ext cx="1055064" cy="1250151"/>
          </a:xfrm>
          <a:prstGeom prst="rect">
            <a:avLst/>
          </a:prstGeom>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3583" y="2133600"/>
            <a:ext cx="5532741"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692" y="1588284"/>
            <a:ext cx="2917284" cy="483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037717" y="4271323"/>
            <a:ext cx="184666" cy="40011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689383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2</a:t>
            </a:fld>
            <a:endParaRPr lang="en-US" altLang="en-US"/>
          </a:p>
        </p:txBody>
      </p:sp>
      <p:sp>
        <p:nvSpPr>
          <p:cNvPr id="3" name="TextBox 2"/>
          <p:cNvSpPr txBox="1"/>
          <p:nvPr/>
        </p:nvSpPr>
        <p:spPr>
          <a:xfrm>
            <a:off x="3352800" y="6319199"/>
            <a:ext cx="4953000" cy="85654201"/>
          </a:xfrm>
          <a:prstGeom prst="rect">
            <a:avLst/>
          </a:prstGeom>
          <a:noFill/>
        </p:spPr>
        <p:txBody>
          <a:bodyPr wrap="square" rtlCol="0">
            <a:spAutoFit/>
          </a:bodyPr>
          <a:lstStyle/>
          <a:p>
            <a:r>
              <a:rPr lang="en-US" sz="2400" u="sng" dirty="0" err="1"/>
              <a:t>CoffeeScript</a:t>
            </a:r>
            <a:r>
              <a:rPr lang="en-US" sz="2400" u="sng" dirty="0"/>
              <a:t> Related</a:t>
            </a:r>
          </a:p>
          <a:p>
            <a:endParaRPr lang="en-US" dirty="0"/>
          </a:p>
          <a:p>
            <a:r>
              <a:rPr lang="en-US" dirty="0" err="1"/>
              <a:t>CoffeeScript</a:t>
            </a:r>
            <a:endParaRPr lang="en-US" dirty="0"/>
          </a:p>
          <a:p>
            <a:r>
              <a:rPr lang="en-US" dirty="0" err="1"/>
              <a:t>CoffeeScript</a:t>
            </a:r>
            <a:r>
              <a:rPr lang="en-US" dirty="0"/>
              <a:t> II: The Wrath of Khan</a:t>
            </a:r>
          </a:p>
          <a:p>
            <a:r>
              <a:rPr lang="en-US" dirty="0"/>
              <a:t>Coco</a:t>
            </a:r>
          </a:p>
          <a:p>
            <a:r>
              <a:rPr lang="en-US" dirty="0" err="1"/>
              <a:t>LiveScript</a:t>
            </a:r>
            <a:endParaRPr lang="en-US" dirty="0"/>
          </a:p>
          <a:p>
            <a:r>
              <a:rPr lang="en-US" dirty="0" err="1"/>
              <a:t>IcedCoffeeScript</a:t>
            </a:r>
            <a:endParaRPr lang="en-US" dirty="0"/>
          </a:p>
          <a:p>
            <a:r>
              <a:rPr lang="en-US" dirty="0"/>
              <a:t>Parsec </a:t>
            </a:r>
            <a:r>
              <a:rPr lang="en-US" dirty="0" err="1"/>
              <a:t>CoffeeScript</a:t>
            </a:r>
            <a:endParaRPr lang="en-US" dirty="0"/>
          </a:p>
          <a:p>
            <a:r>
              <a:rPr lang="en-US" dirty="0" err="1"/>
              <a:t>Contracts.coffee</a:t>
            </a:r>
            <a:endParaRPr lang="en-US" dirty="0"/>
          </a:p>
          <a:p>
            <a:r>
              <a:rPr lang="en-US" dirty="0" err="1"/>
              <a:t>Uberscript</a:t>
            </a:r>
            <a:endParaRPr lang="en-US" dirty="0"/>
          </a:p>
          <a:p>
            <a:r>
              <a:rPr lang="en-US" dirty="0" err="1"/>
              <a:t>ToffeeScript</a:t>
            </a:r>
            <a:endParaRPr lang="en-US" dirty="0"/>
          </a:p>
          <a:p>
            <a:r>
              <a:rPr lang="en-US" dirty="0"/>
              <a:t>Caffeine</a:t>
            </a:r>
          </a:p>
          <a:p>
            <a:r>
              <a:rPr lang="en-US" dirty="0" err="1"/>
              <a:t>heap.coffee</a:t>
            </a:r>
            <a:endParaRPr lang="en-US" dirty="0"/>
          </a:p>
          <a:p>
            <a:r>
              <a:rPr lang="en-US" dirty="0" err="1"/>
              <a:t>EmberScript</a:t>
            </a:r>
            <a:endParaRPr lang="en-US" dirty="0"/>
          </a:p>
          <a:p>
            <a:r>
              <a:rPr lang="en-US" dirty="0" err="1"/>
              <a:t>Kaffeine</a:t>
            </a:r>
            <a:endParaRPr lang="en-US" dirty="0"/>
          </a:p>
          <a:p>
            <a:r>
              <a:rPr lang="en-US" dirty="0"/>
              <a:t>Jack</a:t>
            </a:r>
          </a:p>
          <a:p>
            <a:r>
              <a:rPr lang="en-US" dirty="0"/>
              <a:t>move</a:t>
            </a:r>
          </a:p>
          <a:p>
            <a:r>
              <a:rPr lang="en-US" dirty="0" err="1"/>
              <a:t>Moescript</a:t>
            </a:r>
            <a:endParaRPr lang="en-US" dirty="0"/>
          </a:p>
          <a:p>
            <a:r>
              <a:rPr lang="en-US" dirty="0" err="1"/>
              <a:t>pogoscript</a:t>
            </a:r>
            <a:endParaRPr lang="en-US" dirty="0"/>
          </a:p>
          <a:p>
            <a:r>
              <a:rPr lang="en-US" dirty="0" err="1"/>
              <a:t>LispyScript</a:t>
            </a:r>
            <a:endParaRPr lang="en-US" dirty="0"/>
          </a:p>
          <a:p>
            <a:r>
              <a:rPr lang="en-US" dirty="0"/>
              <a:t>Wisp</a:t>
            </a:r>
          </a:p>
          <a:p>
            <a:r>
              <a:rPr lang="en-US" dirty="0"/>
              <a:t>Hot Cocoa Lisp</a:t>
            </a:r>
          </a:p>
          <a:p>
            <a:r>
              <a:rPr lang="en-US" dirty="0"/>
              <a:t>Sibilant</a:t>
            </a:r>
          </a:p>
          <a:p>
            <a:r>
              <a:rPr lang="en-US" dirty="0"/>
              <a:t>Ham</a:t>
            </a:r>
          </a:p>
          <a:p>
            <a:r>
              <a:rPr lang="en-US" dirty="0" err="1"/>
              <a:t>GorillaScript</a:t>
            </a:r>
            <a:endParaRPr lang="en-US" dirty="0"/>
          </a:p>
          <a:p>
            <a:r>
              <a:rPr lang="en-US" dirty="0" err="1"/>
              <a:t>RedScript</a:t>
            </a:r>
            <a:endParaRPr lang="en-US" dirty="0"/>
          </a:p>
          <a:p>
            <a:r>
              <a:rPr lang="en-US" dirty="0" err="1"/>
              <a:t>Daonode</a:t>
            </a:r>
            <a:endParaRPr lang="en-US" dirty="0"/>
          </a:p>
          <a:p>
            <a:r>
              <a:rPr lang="en-US" dirty="0" err="1"/>
              <a:t>LiteScript</a:t>
            </a:r>
            <a:endParaRPr lang="en-US" dirty="0"/>
          </a:p>
          <a:p>
            <a:r>
              <a:rPr lang="en-US" dirty="0" err="1"/>
              <a:t>PyScript</a:t>
            </a:r>
            <a:endParaRPr lang="en-US" dirty="0"/>
          </a:p>
          <a:p>
            <a:endParaRPr lang="en-US" dirty="0"/>
          </a:p>
          <a:p>
            <a:r>
              <a:rPr lang="en-US" sz="2400" u="sng" dirty="0"/>
              <a:t>Security enforcing JavaScript</a:t>
            </a:r>
          </a:p>
          <a:p>
            <a:endParaRPr lang="en-US" dirty="0"/>
          </a:p>
          <a:p>
            <a:r>
              <a:rPr lang="en-US" dirty="0" err="1"/>
              <a:t>Caja</a:t>
            </a:r>
            <a:endParaRPr lang="en-US" dirty="0"/>
          </a:p>
          <a:p>
            <a:r>
              <a:rPr lang="en-US" dirty="0" err="1"/>
              <a:t>ADsafe</a:t>
            </a:r>
            <a:endParaRPr lang="en-US" dirty="0"/>
          </a:p>
          <a:p>
            <a:r>
              <a:rPr lang="en-US" dirty="0"/>
              <a:t>FBJS</a:t>
            </a:r>
          </a:p>
          <a:p>
            <a:r>
              <a:rPr lang="en-US" dirty="0"/>
              <a:t>Jacaranda</a:t>
            </a:r>
          </a:p>
          <a:p>
            <a:r>
              <a:rPr lang="en-US" dirty="0"/>
              <a:t>Microsoft Web Sandbox</a:t>
            </a:r>
          </a:p>
          <a:p>
            <a:r>
              <a:rPr lang="en-US" dirty="0"/>
              <a:t>Gatekeeper</a:t>
            </a:r>
          </a:p>
          <a:p>
            <a:r>
              <a:rPr lang="en-US" dirty="0"/>
              <a:t>Dojo Secure</a:t>
            </a:r>
          </a:p>
          <a:p>
            <a:r>
              <a:rPr lang="en-US" dirty="0" err="1"/>
              <a:t>Local.js</a:t>
            </a:r>
            <a:endParaRPr lang="en-US" dirty="0"/>
          </a:p>
          <a:p>
            <a:endParaRPr lang="en-US" dirty="0"/>
          </a:p>
          <a:p>
            <a:r>
              <a:rPr lang="en-US" sz="2400" u="sng" dirty="0"/>
              <a:t>Statically-typed JavaScript</a:t>
            </a:r>
          </a:p>
          <a:p>
            <a:endParaRPr lang="en-US" dirty="0"/>
          </a:p>
          <a:p>
            <a:r>
              <a:rPr lang="en-US" dirty="0"/>
              <a:t>Dart2JS</a:t>
            </a:r>
          </a:p>
          <a:p>
            <a:r>
              <a:rPr lang="en-US" dirty="0" err="1"/>
              <a:t>TypeScript</a:t>
            </a:r>
            <a:endParaRPr lang="en-US" dirty="0"/>
          </a:p>
          <a:p>
            <a:r>
              <a:rPr lang="en-US" dirty="0" err="1"/>
              <a:t>TeJaS</a:t>
            </a:r>
            <a:endParaRPr lang="en-US" dirty="0"/>
          </a:p>
          <a:p>
            <a:r>
              <a:rPr lang="en-US" dirty="0"/>
              <a:t>JavaScript++</a:t>
            </a:r>
          </a:p>
          <a:p>
            <a:r>
              <a:rPr lang="en-US" dirty="0" err="1"/>
              <a:t>MileScript</a:t>
            </a:r>
            <a:endParaRPr lang="en-US" dirty="0"/>
          </a:p>
          <a:p>
            <a:r>
              <a:rPr lang="en-US" dirty="0"/>
              <a:t>Mascara</a:t>
            </a:r>
          </a:p>
          <a:p>
            <a:r>
              <a:rPr lang="en-US" dirty="0"/>
              <a:t>Roy</a:t>
            </a:r>
          </a:p>
          <a:p>
            <a:r>
              <a:rPr lang="en-US" dirty="0"/>
              <a:t>Elm</a:t>
            </a:r>
          </a:p>
          <a:p>
            <a:r>
              <a:rPr lang="en-US" dirty="0"/>
              <a:t>JSX</a:t>
            </a:r>
          </a:p>
          <a:p>
            <a:r>
              <a:rPr lang="en-US" dirty="0" err="1"/>
              <a:t>Este.js</a:t>
            </a:r>
            <a:endParaRPr lang="en-US" dirty="0"/>
          </a:p>
          <a:p>
            <a:r>
              <a:rPr lang="en-US" dirty="0" err="1"/>
              <a:t>Swym</a:t>
            </a:r>
            <a:endParaRPr lang="en-US" dirty="0"/>
          </a:p>
          <a:p>
            <a:r>
              <a:rPr lang="en-US" dirty="0" err="1"/>
              <a:t>Typecast.js</a:t>
            </a:r>
            <a:endParaRPr lang="en-US" dirty="0"/>
          </a:p>
          <a:p>
            <a:r>
              <a:rPr lang="en-US" dirty="0" err="1"/>
              <a:t>purescript</a:t>
            </a:r>
            <a:endParaRPr lang="en-US" dirty="0"/>
          </a:p>
          <a:p>
            <a:endParaRPr lang="en-US" dirty="0"/>
          </a:p>
          <a:p>
            <a:r>
              <a:rPr lang="en-US" sz="2400" u="sng" dirty="0"/>
              <a:t>JavaScript Language Extensions</a:t>
            </a:r>
          </a:p>
          <a:p>
            <a:endParaRPr lang="en-US" dirty="0"/>
          </a:p>
          <a:p>
            <a:r>
              <a:rPr lang="en-US" dirty="0" err="1"/>
              <a:t>ContextJS</a:t>
            </a:r>
            <a:endParaRPr lang="en-US" dirty="0"/>
          </a:p>
          <a:p>
            <a:r>
              <a:rPr lang="en-US" dirty="0"/>
              <a:t>Objective-J</a:t>
            </a:r>
          </a:p>
          <a:p>
            <a:r>
              <a:rPr lang="en-US" dirty="0" err="1"/>
              <a:t>Mochiscript</a:t>
            </a:r>
            <a:endParaRPr lang="en-US" dirty="0"/>
          </a:p>
          <a:p>
            <a:r>
              <a:rPr lang="en-US" dirty="0" err="1"/>
              <a:t>jangaroo</a:t>
            </a:r>
            <a:endParaRPr lang="en-US" dirty="0"/>
          </a:p>
          <a:p>
            <a:r>
              <a:rPr lang="en-US" dirty="0" err="1"/>
              <a:t>Flapjax</a:t>
            </a:r>
            <a:endParaRPr lang="en-US" dirty="0"/>
          </a:p>
          <a:p>
            <a:r>
              <a:rPr lang="en-US" dirty="0" err="1"/>
              <a:t>jLang</a:t>
            </a:r>
            <a:endParaRPr lang="en-US" dirty="0"/>
          </a:p>
          <a:p>
            <a:r>
              <a:rPr lang="en-US" dirty="0"/>
              <a:t>Restrict Mode</a:t>
            </a:r>
          </a:p>
          <a:p>
            <a:r>
              <a:rPr lang="en-US" dirty="0" err="1"/>
              <a:t>TIScript</a:t>
            </a:r>
            <a:endParaRPr lang="en-US" dirty="0"/>
          </a:p>
          <a:p>
            <a:r>
              <a:rPr lang="en-US" dirty="0"/>
              <a:t>Six</a:t>
            </a:r>
          </a:p>
          <a:p>
            <a:r>
              <a:rPr lang="en-US" dirty="0" err="1"/>
              <a:t>js</a:t>
            </a:r>
            <a:r>
              <a:rPr lang="en-US" dirty="0"/>
              <a:t>--</a:t>
            </a:r>
          </a:p>
          <a:p>
            <a:endParaRPr lang="en-US" dirty="0"/>
          </a:p>
          <a:p>
            <a:r>
              <a:rPr lang="en-US" sz="2400" u="sng" dirty="0"/>
              <a:t>Ruby</a:t>
            </a:r>
            <a:endParaRPr lang="en-US" u="sng" dirty="0"/>
          </a:p>
          <a:p>
            <a:endParaRPr lang="en-US" dirty="0"/>
          </a:p>
          <a:p>
            <a:r>
              <a:rPr lang="en-US" dirty="0"/>
              <a:t>Opal</a:t>
            </a:r>
          </a:p>
          <a:p>
            <a:r>
              <a:rPr lang="en-US" dirty="0" err="1"/>
              <a:t>HotRuby</a:t>
            </a:r>
            <a:endParaRPr lang="en-US" dirty="0"/>
          </a:p>
          <a:p>
            <a:r>
              <a:rPr lang="en-US" dirty="0" err="1"/>
              <a:t>ColdRuby</a:t>
            </a:r>
            <a:endParaRPr lang="en-US" dirty="0"/>
          </a:p>
          <a:p>
            <a:r>
              <a:rPr lang="en-US" dirty="0"/>
              <a:t>rb2js</a:t>
            </a:r>
          </a:p>
          <a:p>
            <a:r>
              <a:rPr lang="en-US" dirty="0" err="1"/>
              <a:t>RubyJS</a:t>
            </a:r>
            <a:endParaRPr lang="en-US" dirty="0"/>
          </a:p>
          <a:p>
            <a:r>
              <a:rPr lang="en-US" dirty="0"/>
              <a:t>Red</a:t>
            </a:r>
          </a:p>
          <a:p>
            <a:r>
              <a:rPr lang="en-US" dirty="0" err="1"/>
              <a:t>Quby</a:t>
            </a:r>
            <a:endParaRPr lang="en-US" dirty="0"/>
          </a:p>
          <a:p>
            <a:r>
              <a:rPr lang="en-US" dirty="0"/>
              <a:t>8ball</a:t>
            </a:r>
          </a:p>
          <a:p>
            <a:endParaRPr lang="en-US" dirty="0"/>
          </a:p>
          <a:p>
            <a:r>
              <a:rPr lang="en-US" sz="2400" u="sng" dirty="0"/>
              <a:t>Python</a:t>
            </a:r>
            <a:endParaRPr lang="en-US" u="sng" dirty="0"/>
          </a:p>
          <a:p>
            <a:endParaRPr lang="en-US" dirty="0"/>
          </a:p>
          <a:p>
            <a:r>
              <a:rPr lang="en-US" dirty="0"/>
              <a:t>PYXC-PJ</a:t>
            </a:r>
          </a:p>
          <a:p>
            <a:r>
              <a:rPr lang="en-US" dirty="0" err="1"/>
              <a:t>Pyjamas</a:t>
            </a:r>
            <a:endParaRPr lang="en-US" dirty="0"/>
          </a:p>
          <a:p>
            <a:r>
              <a:rPr lang="en-US" dirty="0" err="1"/>
              <a:t>Pyjaco</a:t>
            </a:r>
            <a:endParaRPr lang="en-US" dirty="0"/>
          </a:p>
          <a:p>
            <a:r>
              <a:rPr lang="en-US" dirty="0" err="1"/>
              <a:t>Pyjs</a:t>
            </a:r>
            <a:endParaRPr lang="en-US" dirty="0"/>
          </a:p>
          <a:p>
            <a:r>
              <a:rPr lang="en-US" dirty="0" err="1"/>
              <a:t>Skulpt</a:t>
            </a:r>
            <a:endParaRPr lang="en-US" dirty="0"/>
          </a:p>
          <a:p>
            <a:r>
              <a:rPr lang="en-US" dirty="0" err="1"/>
              <a:t>PyCow</a:t>
            </a:r>
            <a:endParaRPr lang="en-US" dirty="0"/>
          </a:p>
          <a:p>
            <a:r>
              <a:rPr lang="en-US" dirty="0" err="1"/>
              <a:t>PyvaScript</a:t>
            </a:r>
            <a:endParaRPr lang="en-US" dirty="0"/>
          </a:p>
          <a:p>
            <a:r>
              <a:rPr lang="en-US" dirty="0" err="1"/>
              <a:t>RapydScript</a:t>
            </a:r>
            <a:endParaRPr lang="en-US" dirty="0"/>
          </a:p>
          <a:p>
            <a:r>
              <a:rPr lang="en-US" dirty="0" err="1"/>
              <a:t>Brython</a:t>
            </a:r>
            <a:endParaRPr lang="en-US" dirty="0"/>
          </a:p>
          <a:p>
            <a:r>
              <a:rPr lang="en-US" dirty="0" err="1"/>
              <a:t>PythonScript</a:t>
            </a:r>
            <a:endParaRPr lang="en-US" dirty="0"/>
          </a:p>
          <a:p>
            <a:r>
              <a:rPr lang="en-US" dirty="0" err="1"/>
              <a:t>pythonscript</a:t>
            </a:r>
            <a:endParaRPr lang="en-US" dirty="0"/>
          </a:p>
          <a:p>
            <a:r>
              <a:rPr lang="en-US" dirty="0" err="1"/>
              <a:t>PythonJS</a:t>
            </a:r>
            <a:endParaRPr lang="en-US" dirty="0"/>
          </a:p>
          <a:p>
            <a:endParaRPr lang="en-US" dirty="0"/>
          </a:p>
          <a:p>
            <a:r>
              <a:rPr lang="en-US" sz="2400" u="sng" dirty="0" err="1"/>
              <a:t>Erlang</a:t>
            </a:r>
            <a:endParaRPr lang="en-US" u="sng" dirty="0"/>
          </a:p>
          <a:p>
            <a:endParaRPr lang="en-US" dirty="0"/>
          </a:p>
          <a:p>
            <a:r>
              <a:rPr lang="en-US" dirty="0" err="1"/>
              <a:t>LuvvieScript</a:t>
            </a:r>
            <a:endParaRPr lang="en-US" dirty="0"/>
          </a:p>
          <a:p>
            <a:endParaRPr lang="en-US" dirty="0"/>
          </a:p>
          <a:p>
            <a:r>
              <a:rPr lang="en-US" sz="2400" u="sng" dirty="0"/>
              <a:t>Perl</a:t>
            </a:r>
            <a:endParaRPr lang="en-US" u="sng" dirty="0"/>
          </a:p>
          <a:p>
            <a:endParaRPr lang="en-US" dirty="0"/>
          </a:p>
          <a:p>
            <a:r>
              <a:rPr lang="en-US" dirty="0" err="1"/>
              <a:t>Perlito</a:t>
            </a:r>
            <a:endParaRPr lang="en-US" dirty="0"/>
          </a:p>
          <a:p>
            <a:endParaRPr lang="en-US" dirty="0"/>
          </a:p>
          <a:p>
            <a:r>
              <a:rPr lang="en-US" sz="2400" u="sng" dirty="0"/>
              <a:t>Java/JVM</a:t>
            </a:r>
          </a:p>
          <a:p>
            <a:endParaRPr lang="en-US" dirty="0"/>
          </a:p>
          <a:p>
            <a:r>
              <a:rPr lang="en-US" dirty="0"/>
              <a:t>GWT</a:t>
            </a:r>
          </a:p>
          <a:p>
            <a:r>
              <a:rPr lang="en-US" dirty="0"/>
              <a:t>Java2Script</a:t>
            </a:r>
          </a:p>
          <a:p>
            <a:r>
              <a:rPr lang="en-US" dirty="0"/>
              <a:t>j2js</a:t>
            </a:r>
          </a:p>
          <a:p>
            <a:r>
              <a:rPr lang="en-US" dirty="0"/>
              <a:t>Strongly-Typed JavaScript (STJS)</a:t>
            </a:r>
          </a:p>
          <a:p>
            <a:r>
              <a:rPr lang="en-US" dirty="0" err="1"/>
              <a:t>BicaJVM</a:t>
            </a:r>
            <a:endParaRPr lang="en-US" dirty="0"/>
          </a:p>
          <a:p>
            <a:r>
              <a:rPr lang="en-US" dirty="0"/>
              <a:t>Processing</a:t>
            </a:r>
          </a:p>
          <a:p>
            <a:r>
              <a:rPr lang="en-US" dirty="0" err="1"/>
              <a:t>Kotlin</a:t>
            </a:r>
            <a:endParaRPr lang="en-US" dirty="0"/>
          </a:p>
          <a:p>
            <a:r>
              <a:rPr lang="en-US" dirty="0"/>
              <a:t>Ceylon</a:t>
            </a:r>
          </a:p>
          <a:p>
            <a:r>
              <a:rPr lang="en-US" dirty="0" err="1"/>
              <a:t>GrooScript</a:t>
            </a:r>
            <a:endParaRPr lang="en-US" dirty="0"/>
          </a:p>
          <a:p>
            <a:r>
              <a:rPr lang="en-US" dirty="0"/>
              <a:t>node-</a:t>
            </a:r>
            <a:r>
              <a:rPr lang="en-US" dirty="0" err="1"/>
              <a:t>jvm</a:t>
            </a:r>
            <a:endParaRPr lang="en-US" dirty="0"/>
          </a:p>
          <a:p>
            <a:r>
              <a:rPr lang="en-US" dirty="0"/>
              <a:t>Bck2Brwsr</a:t>
            </a:r>
          </a:p>
          <a:p>
            <a:r>
              <a:rPr lang="en-US" dirty="0"/>
              <a:t>QWT</a:t>
            </a:r>
          </a:p>
          <a:p>
            <a:endParaRPr lang="en-US" dirty="0"/>
          </a:p>
          <a:p>
            <a:r>
              <a:rPr lang="en-US" sz="2400" u="sng" dirty="0" err="1"/>
              <a:t>Scala</a:t>
            </a:r>
            <a:endParaRPr lang="en-US" u="sng" dirty="0"/>
          </a:p>
          <a:p>
            <a:endParaRPr lang="en-US" dirty="0"/>
          </a:p>
          <a:p>
            <a:r>
              <a:rPr lang="en-US" dirty="0" err="1"/>
              <a:t>Scala.js</a:t>
            </a:r>
            <a:endParaRPr lang="en-US" dirty="0"/>
          </a:p>
          <a:p>
            <a:r>
              <a:rPr lang="en-US" dirty="0" err="1"/>
              <a:t>js-scala</a:t>
            </a:r>
            <a:endParaRPr lang="en-US" dirty="0"/>
          </a:p>
          <a:p>
            <a:r>
              <a:rPr lang="en-US" dirty="0" err="1"/>
              <a:t>scalagwt</a:t>
            </a:r>
            <a:endParaRPr lang="en-US" dirty="0"/>
          </a:p>
          <a:p>
            <a:r>
              <a:rPr lang="en-US" dirty="0" err="1"/>
              <a:t>JScala</a:t>
            </a:r>
            <a:endParaRPr lang="en-US" dirty="0"/>
          </a:p>
          <a:p>
            <a:endParaRPr lang="en-US" dirty="0"/>
          </a:p>
          <a:p>
            <a:r>
              <a:rPr lang="en-US" sz="2400" u="sng" dirty="0"/>
              <a:t>C#, F#, .NET related languages</a:t>
            </a:r>
          </a:p>
          <a:p>
            <a:endParaRPr lang="en-US" dirty="0"/>
          </a:p>
          <a:p>
            <a:r>
              <a:rPr lang="en-US" dirty="0" err="1"/>
              <a:t>jsc</a:t>
            </a:r>
            <a:endParaRPr lang="en-US" dirty="0"/>
          </a:p>
          <a:p>
            <a:r>
              <a:rPr lang="en-US" dirty="0"/>
              <a:t>JSIL</a:t>
            </a:r>
          </a:p>
          <a:p>
            <a:r>
              <a:rPr lang="en-US" dirty="0"/>
              <a:t>Script#</a:t>
            </a:r>
          </a:p>
          <a:p>
            <a:r>
              <a:rPr lang="en-US" dirty="0"/>
              <a:t>Prefix</a:t>
            </a:r>
          </a:p>
          <a:p>
            <a:r>
              <a:rPr lang="en-US" dirty="0"/>
              <a:t>Blade</a:t>
            </a:r>
          </a:p>
          <a:p>
            <a:r>
              <a:rPr lang="en-US" dirty="0" err="1"/>
              <a:t>SharpKit</a:t>
            </a:r>
            <a:endParaRPr lang="en-US" dirty="0"/>
          </a:p>
          <a:p>
            <a:r>
              <a:rPr lang="en-US" dirty="0" err="1"/>
              <a:t>Saltarelle</a:t>
            </a:r>
            <a:endParaRPr lang="en-US" dirty="0"/>
          </a:p>
          <a:p>
            <a:r>
              <a:rPr lang="en-US" dirty="0" err="1"/>
              <a:t>FunScript</a:t>
            </a:r>
            <a:endParaRPr lang="en-US" dirty="0"/>
          </a:p>
          <a:p>
            <a:r>
              <a:rPr lang="en-US" dirty="0"/>
              <a:t>Pit</a:t>
            </a:r>
          </a:p>
          <a:p>
            <a:r>
              <a:rPr lang="en-US" dirty="0" err="1"/>
              <a:t>WebSharper</a:t>
            </a:r>
            <a:endParaRPr lang="en-US" dirty="0"/>
          </a:p>
          <a:p>
            <a:r>
              <a:rPr lang="en-US" dirty="0" err="1"/>
              <a:t>NemerleWeb</a:t>
            </a:r>
            <a:endParaRPr lang="en-US" dirty="0"/>
          </a:p>
          <a:p>
            <a:r>
              <a:rPr lang="en-US" dirty="0"/>
              <a:t>Blue Storm</a:t>
            </a:r>
          </a:p>
          <a:p>
            <a:r>
              <a:rPr lang="en-US" dirty="0" err="1"/>
              <a:t>JScriptSuite</a:t>
            </a:r>
            <a:endParaRPr lang="en-US" dirty="0"/>
          </a:p>
          <a:p>
            <a:r>
              <a:rPr lang="en-US" dirty="0" err="1"/>
              <a:t>DotNetWebToolkit</a:t>
            </a:r>
            <a:endParaRPr lang="en-US" dirty="0"/>
          </a:p>
          <a:p>
            <a:endParaRPr lang="en-US" dirty="0"/>
          </a:p>
          <a:p>
            <a:r>
              <a:rPr lang="en-US" sz="2400" u="sng" dirty="0"/>
              <a:t>Lisp, Scheme</a:t>
            </a:r>
          </a:p>
          <a:p>
            <a:endParaRPr lang="en-US" dirty="0"/>
          </a:p>
          <a:p>
            <a:r>
              <a:rPr lang="en-US" dirty="0" err="1"/>
              <a:t>BiwaScheme</a:t>
            </a:r>
            <a:endParaRPr lang="en-US" dirty="0"/>
          </a:p>
          <a:p>
            <a:r>
              <a:rPr lang="en-US" dirty="0" err="1"/>
              <a:t>ClojureScript</a:t>
            </a:r>
            <a:endParaRPr lang="en-US" dirty="0"/>
          </a:p>
          <a:p>
            <a:r>
              <a:rPr lang="en-US" dirty="0" err="1"/>
              <a:t>clojurejs</a:t>
            </a:r>
            <a:endParaRPr lang="en-US" dirty="0"/>
          </a:p>
          <a:p>
            <a:r>
              <a:rPr lang="en-US" dirty="0" err="1"/>
              <a:t>Chlorinejs</a:t>
            </a:r>
            <a:endParaRPr lang="en-US" dirty="0"/>
          </a:p>
          <a:p>
            <a:r>
              <a:rPr lang="en-US" dirty="0"/>
              <a:t>wisp</a:t>
            </a:r>
          </a:p>
          <a:p>
            <a:r>
              <a:rPr lang="en-US" dirty="0" err="1"/>
              <a:t>EdgeLisp</a:t>
            </a:r>
            <a:endParaRPr lang="en-US" dirty="0"/>
          </a:p>
          <a:p>
            <a:r>
              <a:rPr lang="en-US" dirty="0"/>
              <a:t>Fargo</a:t>
            </a:r>
          </a:p>
          <a:p>
            <a:r>
              <a:rPr lang="en-US" dirty="0"/>
              <a:t>Moby Scheme</a:t>
            </a:r>
          </a:p>
          <a:p>
            <a:r>
              <a:rPr lang="en-US" dirty="0" err="1"/>
              <a:t>nconc</a:t>
            </a:r>
            <a:endParaRPr lang="en-US" dirty="0"/>
          </a:p>
          <a:p>
            <a:r>
              <a:rPr lang="en-US" dirty="0" err="1"/>
              <a:t>Parenscript</a:t>
            </a:r>
            <a:endParaRPr lang="en-US" dirty="0"/>
          </a:p>
          <a:p>
            <a:r>
              <a:rPr lang="en-US" dirty="0"/>
              <a:t>Ralph</a:t>
            </a:r>
          </a:p>
          <a:p>
            <a:r>
              <a:rPr lang="en-US" dirty="0"/>
              <a:t>scheme2js</a:t>
            </a:r>
          </a:p>
          <a:p>
            <a:r>
              <a:rPr lang="en-US" dirty="0" err="1"/>
              <a:t>Scriptjure</a:t>
            </a:r>
            <a:endParaRPr lang="en-US" dirty="0"/>
          </a:p>
          <a:p>
            <a:r>
              <a:rPr lang="en-US" dirty="0"/>
              <a:t>Spock</a:t>
            </a:r>
          </a:p>
          <a:p>
            <a:r>
              <a:rPr lang="en-US" dirty="0" err="1"/>
              <a:t>Whalesong</a:t>
            </a:r>
            <a:endParaRPr lang="en-US" dirty="0"/>
          </a:p>
          <a:p>
            <a:r>
              <a:rPr lang="en-US" dirty="0" err="1"/>
              <a:t>Oppo</a:t>
            </a:r>
            <a:endParaRPr lang="en-US" dirty="0"/>
          </a:p>
          <a:p>
            <a:r>
              <a:rPr lang="en-US" dirty="0"/>
              <a:t>Outlet</a:t>
            </a:r>
          </a:p>
          <a:p>
            <a:endParaRPr lang="en-US" dirty="0"/>
          </a:p>
          <a:p>
            <a:r>
              <a:rPr lang="en-US" sz="2400" u="sng" dirty="0" err="1"/>
              <a:t>OCaml</a:t>
            </a:r>
            <a:endParaRPr lang="en-US" u="sng" dirty="0"/>
          </a:p>
          <a:p>
            <a:endParaRPr lang="en-US" dirty="0"/>
          </a:p>
          <a:p>
            <a:r>
              <a:rPr lang="en-US" dirty="0" err="1"/>
              <a:t>Ocamljs</a:t>
            </a:r>
            <a:endParaRPr lang="en-US" dirty="0"/>
          </a:p>
          <a:p>
            <a:r>
              <a:rPr lang="en-US" dirty="0" err="1"/>
              <a:t>O'Browser</a:t>
            </a:r>
            <a:endParaRPr lang="en-US" dirty="0"/>
          </a:p>
          <a:p>
            <a:r>
              <a:rPr lang="en-US" dirty="0" err="1"/>
              <a:t>Js_of_ocaml</a:t>
            </a:r>
            <a:endParaRPr lang="en-US" dirty="0"/>
          </a:p>
          <a:p>
            <a:endParaRPr lang="en-US" dirty="0"/>
          </a:p>
          <a:p>
            <a:r>
              <a:rPr lang="en-US" sz="2400" u="sng" dirty="0"/>
              <a:t>Haskell</a:t>
            </a:r>
            <a:endParaRPr lang="en-US" u="sng" dirty="0"/>
          </a:p>
          <a:p>
            <a:endParaRPr lang="en-US" dirty="0"/>
          </a:p>
          <a:p>
            <a:r>
              <a:rPr lang="en-US" dirty="0"/>
              <a:t>UHC</a:t>
            </a:r>
          </a:p>
          <a:p>
            <a:r>
              <a:rPr lang="en-US" dirty="0" err="1"/>
              <a:t>ghcjs</a:t>
            </a:r>
            <a:endParaRPr lang="en-US" dirty="0"/>
          </a:p>
          <a:p>
            <a:r>
              <a:rPr lang="en-US" dirty="0" err="1"/>
              <a:t>jmacro</a:t>
            </a:r>
            <a:endParaRPr lang="en-US" dirty="0"/>
          </a:p>
          <a:p>
            <a:r>
              <a:rPr lang="en-US" dirty="0" err="1"/>
              <a:t>lambdascript</a:t>
            </a:r>
            <a:endParaRPr lang="en-US" dirty="0"/>
          </a:p>
          <a:p>
            <a:r>
              <a:rPr lang="en-US" dirty="0"/>
              <a:t>YHC</a:t>
            </a:r>
          </a:p>
          <a:p>
            <a:r>
              <a:rPr lang="en-US" dirty="0" err="1"/>
              <a:t>jshaskell</a:t>
            </a:r>
            <a:endParaRPr lang="en-US" dirty="0"/>
          </a:p>
          <a:p>
            <a:r>
              <a:rPr lang="en-US" dirty="0"/>
              <a:t>haste</a:t>
            </a:r>
          </a:p>
          <a:p>
            <a:r>
              <a:rPr lang="en-US" dirty="0"/>
              <a:t>fay</a:t>
            </a:r>
          </a:p>
          <a:p>
            <a:r>
              <a:rPr lang="en-US" dirty="0" err="1"/>
              <a:t>forml</a:t>
            </a:r>
            <a:endParaRPr lang="en-US" dirty="0"/>
          </a:p>
          <a:p>
            <a:endParaRPr lang="en-US" dirty="0"/>
          </a:p>
          <a:p>
            <a:r>
              <a:rPr lang="en-US" sz="2400" u="sng" dirty="0"/>
              <a:t>Smalltalk</a:t>
            </a:r>
            <a:endParaRPr lang="en-US" u="sng" dirty="0"/>
          </a:p>
          <a:p>
            <a:endParaRPr lang="en-US" dirty="0"/>
          </a:p>
          <a:p>
            <a:r>
              <a:rPr lang="en-US" dirty="0"/>
              <a:t>Amber</a:t>
            </a:r>
          </a:p>
          <a:p>
            <a:r>
              <a:rPr lang="en-US" dirty="0" err="1"/>
              <a:t>Clamato</a:t>
            </a:r>
            <a:endParaRPr lang="en-US" dirty="0"/>
          </a:p>
          <a:p>
            <a:r>
              <a:rPr lang="en-US" dirty="0"/>
              <a:t>Silver Smalltalk</a:t>
            </a:r>
          </a:p>
          <a:p>
            <a:r>
              <a:rPr lang="en-US" dirty="0"/>
              <a:t>Lively Kernel</a:t>
            </a:r>
          </a:p>
          <a:p>
            <a:r>
              <a:rPr lang="en-US" dirty="0"/>
              <a:t>Little </a:t>
            </a:r>
            <a:r>
              <a:rPr lang="en-US" dirty="0" err="1"/>
              <a:t>Smallscript</a:t>
            </a:r>
            <a:endParaRPr lang="en-US" dirty="0"/>
          </a:p>
          <a:p>
            <a:endParaRPr lang="en-US" dirty="0"/>
          </a:p>
          <a:p>
            <a:r>
              <a:rPr lang="en-US" sz="2400" u="sng" dirty="0"/>
              <a:t>C/C++</a:t>
            </a:r>
          </a:p>
          <a:p>
            <a:endParaRPr lang="en-US" dirty="0"/>
          </a:p>
          <a:p>
            <a:r>
              <a:rPr lang="en-US" dirty="0" err="1"/>
              <a:t>Emscripten</a:t>
            </a:r>
            <a:endParaRPr lang="en-US" dirty="0"/>
          </a:p>
          <a:p>
            <a:r>
              <a:rPr lang="en-US" dirty="0" err="1"/>
              <a:t>Duetto</a:t>
            </a:r>
            <a:endParaRPr lang="en-US" dirty="0"/>
          </a:p>
          <a:p>
            <a:r>
              <a:rPr lang="en-US" dirty="0" err="1"/>
              <a:t>maja</a:t>
            </a:r>
            <a:endParaRPr lang="en-US" dirty="0"/>
          </a:p>
          <a:p>
            <a:r>
              <a:rPr lang="en-US" dirty="0"/>
              <a:t>Clue</a:t>
            </a:r>
          </a:p>
          <a:p>
            <a:r>
              <a:rPr lang="en-US" dirty="0"/>
              <a:t>LLJS</a:t>
            </a:r>
          </a:p>
          <a:p>
            <a:r>
              <a:rPr lang="en-US" dirty="0" err="1"/>
              <a:t>Mandreel</a:t>
            </a:r>
            <a:endParaRPr lang="en-US" dirty="0"/>
          </a:p>
          <a:p>
            <a:endParaRPr lang="en-US" dirty="0"/>
          </a:p>
          <a:p>
            <a:r>
              <a:rPr lang="en-US" sz="2400" u="sng" dirty="0"/>
              <a:t>Basic</a:t>
            </a:r>
            <a:endParaRPr lang="en-US" u="sng" dirty="0"/>
          </a:p>
          <a:p>
            <a:endParaRPr lang="en-US" dirty="0"/>
          </a:p>
          <a:p>
            <a:r>
              <a:rPr lang="en-US" dirty="0"/>
              <a:t>NS Basic/App Studio</a:t>
            </a:r>
          </a:p>
          <a:p>
            <a:r>
              <a:rPr lang="en-US" dirty="0" err="1"/>
              <a:t>qb.js</a:t>
            </a:r>
            <a:endParaRPr lang="en-US" dirty="0"/>
          </a:p>
          <a:p>
            <a:endParaRPr lang="en-US" dirty="0"/>
          </a:p>
          <a:p>
            <a:r>
              <a:rPr lang="en-US" sz="2400" u="sng" dirty="0"/>
              <a:t>Pascal</a:t>
            </a:r>
            <a:endParaRPr lang="en-US" u="sng" dirty="0"/>
          </a:p>
          <a:p>
            <a:endParaRPr lang="en-US" dirty="0"/>
          </a:p>
          <a:p>
            <a:r>
              <a:rPr lang="en-US" dirty="0"/>
              <a:t>Smart Mobile Studio</a:t>
            </a:r>
          </a:p>
          <a:p>
            <a:r>
              <a:rPr lang="en-US" dirty="0"/>
              <a:t>Elevate Web Builder</a:t>
            </a:r>
          </a:p>
          <a:p>
            <a:endParaRPr lang="en-US" dirty="0"/>
          </a:p>
          <a:p>
            <a:r>
              <a:rPr lang="en-US" sz="2400" u="sng" dirty="0"/>
              <a:t>Go</a:t>
            </a:r>
            <a:endParaRPr lang="en-US" u="sng" dirty="0"/>
          </a:p>
          <a:p>
            <a:endParaRPr lang="en-US" dirty="0"/>
          </a:p>
          <a:p>
            <a:r>
              <a:rPr lang="en-US" dirty="0"/>
              <a:t>Go2js</a:t>
            </a:r>
          </a:p>
          <a:p>
            <a:r>
              <a:rPr lang="en-US" dirty="0" err="1"/>
              <a:t>GopherJS</a:t>
            </a:r>
            <a:endParaRPr lang="en-US" dirty="0"/>
          </a:p>
          <a:p>
            <a:r>
              <a:rPr lang="en-US" dirty="0" err="1"/>
              <a:t>TARDISgo</a:t>
            </a:r>
            <a:endParaRPr lang="en-US" dirty="0"/>
          </a:p>
          <a:p>
            <a:endParaRPr lang="en-US" dirty="0"/>
          </a:p>
          <a:p>
            <a:endParaRPr lang="en-US" dirty="0"/>
          </a:p>
          <a:p>
            <a:r>
              <a:rPr lang="en-US" sz="2400" u="sng" dirty="0" err="1"/>
              <a:t>Multitarget</a:t>
            </a:r>
            <a:endParaRPr lang="en-US" u="sng" dirty="0"/>
          </a:p>
          <a:p>
            <a:endParaRPr lang="en-US" dirty="0"/>
          </a:p>
          <a:p>
            <a:r>
              <a:rPr lang="en-US" dirty="0" err="1"/>
              <a:t>Haxe</a:t>
            </a:r>
            <a:endParaRPr lang="en-US" dirty="0"/>
          </a:p>
          <a:p>
            <a:r>
              <a:rPr lang="en-US" dirty="0" err="1"/>
              <a:t>Fantom</a:t>
            </a:r>
            <a:endParaRPr lang="en-US" dirty="0"/>
          </a:p>
          <a:p>
            <a:r>
              <a:rPr lang="en-US" dirty="0"/>
              <a:t>LZX (Laszlo XML)</a:t>
            </a:r>
          </a:p>
          <a:p>
            <a:r>
              <a:rPr lang="en-US" dirty="0"/>
              <a:t>Nimrod</a:t>
            </a:r>
          </a:p>
          <a:p>
            <a:r>
              <a:rPr lang="en-US" dirty="0"/>
              <a:t>Monkey</a:t>
            </a:r>
          </a:p>
          <a:p>
            <a:r>
              <a:rPr lang="en-US" dirty="0" err="1" smtClean="0"/>
              <a:t>Defrac</a:t>
            </a:r>
            <a:endParaRPr lang="en-US" dirty="0"/>
          </a:p>
          <a:p>
            <a:endParaRPr lang="en-US" dirty="0"/>
          </a:p>
          <a:p>
            <a:r>
              <a:rPr lang="en-US" sz="2400" u="sng" dirty="0"/>
              <a:t>Visual programming tools</a:t>
            </a:r>
          </a:p>
          <a:p>
            <a:endParaRPr lang="en-US" dirty="0"/>
          </a:p>
          <a:p>
            <a:r>
              <a:rPr lang="en-US" dirty="0" err="1"/>
              <a:t>Waterbear</a:t>
            </a:r>
            <a:endParaRPr lang="en-US" dirty="0"/>
          </a:p>
          <a:p>
            <a:r>
              <a:rPr lang="en-US" dirty="0"/>
              <a:t>Snap</a:t>
            </a:r>
          </a:p>
          <a:p>
            <a:r>
              <a:rPr lang="en-US" dirty="0" err="1"/>
              <a:t>ScriptBlocks</a:t>
            </a:r>
            <a:endParaRPr lang="en-US" dirty="0"/>
          </a:p>
          <a:p>
            <a:r>
              <a:rPr lang="en-US" dirty="0"/>
              <a:t>Illumination</a:t>
            </a:r>
          </a:p>
          <a:p>
            <a:r>
              <a:rPr lang="en-US" dirty="0" err="1"/>
              <a:t>JsMaker</a:t>
            </a:r>
            <a:endParaRPr lang="en-US" dirty="0"/>
          </a:p>
          <a:p>
            <a:r>
              <a:rPr lang="en-US" dirty="0" err="1"/>
              <a:t>Meemoo</a:t>
            </a:r>
            <a:endParaRPr lang="en-US" dirty="0"/>
          </a:p>
          <a:p>
            <a:r>
              <a:rPr lang="en-US" dirty="0" err="1"/>
              <a:t>NoFlo</a:t>
            </a:r>
            <a:endParaRPr lang="en-US" dirty="0"/>
          </a:p>
          <a:p>
            <a:r>
              <a:rPr lang="en-US" dirty="0" err="1"/>
              <a:t>Blockly</a:t>
            </a:r>
            <a:endParaRPr lang="en-US" dirty="0"/>
          </a:p>
          <a:p>
            <a:r>
              <a:rPr lang="en-US" dirty="0"/>
              <a:t>Maeda Block</a:t>
            </a:r>
          </a:p>
          <a:p>
            <a:endParaRPr lang="en-US" dirty="0"/>
          </a:p>
          <a:p>
            <a:r>
              <a:rPr lang="en-US" sz="2400" u="sng" dirty="0"/>
              <a:t>SQL</a:t>
            </a:r>
            <a:endParaRPr lang="en-US" u="sng" dirty="0"/>
          </a:p>
          <a:p>
            <a:endParaRPr lang="en-US" dirty="0"/>
          </a:p>
          <a:p>
            <a:r>
              <a:rPr lang="en-US" dirty="0" err="1"/>
              <a:t>sql</a:t>
            </a:r>
            <a:r>
              <a:rPr lang="en-US" dirty="0"/>
              <a:t>-parser</a:t>
            </a:r>
          </a:p>
          <a:p>
            <a:r>
              <a:rPr lang="en-US" dirty="0"/>
              <a:t>sqld3</a:t>
            </a:r>
          </a:p>
          <a:p>
            <a:endParaRPr lang="en-US" dirty="0"/>
          </a:p>
          <a:p>
            <a:r>
              <a:rPr lang="en-US" sz="2400" u="sng" dirty="0"/>
              <a:t>PHP</a:t>
            </a:r>
            <a:endParaRPr lang="en-US" u="sng" dirty="0"/>
          </a:p>
          <a:p>
            <a:endParaRPr lang="en-US" dirty="0"/>
          </a:p>
          <a:p>
            <a:r>
              <a:rPr lang="en-US" dirty="0" err="1"/>
              <a:t>phype</a:t>
            </a:r>
            <a:endParaRPr lang="en-US" dirty="0"/>
          </a:p>
          <a:p>
            <a:r>
              <a:rPr lang="en-US" dirty="0" err="1"/>
              <a:t>uniter</a:t>
            </a:r>
            <a:endParaRPr lang="en-US" dirty="0"/>
          </a:p>
          <a:p>
            <a:endParaRPr lang="en-US" dirty="0"/>
          </a:p>
          <a:p>
            <a:r>
              <a:rPr lang="en-US" sz="2400" u="sng" dirty="0"/>
              <a:t>Others</a:t>
            </a:r>
            <a:endParaRPr lang="en-US" u="sng" dirty="0"/>
          </a:p>
          <a:p>
            <a:endParaRPr lang="en-US" dirty="0"/>
          </a:p>
          <a:p>
            <a:r>
              <a:rPr lang="en-US" dirty="0" err="1"/>
              <a:t>Oia</a:t>
            </a:r>
            <a:endParaRPr lang="en-US" dirty="0"/>
          </a:p>
          <a:p>
            <a:r>
              <a:rPr lang="en-US" dirty="0"/>
              <a:t>Plaid</a:t>
            </a:r>
          </a:p>
          <a:p>
            <a:r>
              <a:rPr lang="en-US" dirty="0" err="1"/>
              <a:t>Quixe</a:t>
            </a:r>
            <a:endParaRPr lang="en-US" dirty="0"/>
          </a:p>
          <a:p>
            <a:r>
              <a:rPr lang="en-US" dirty="0" err="1"/>
              <a:t>Gnusto</a:t>
            </a:r>
            <a:endParaRPr lang="en-US" dirty="0"/>
          </a:p>
          <a:p>
            <a:r>
              <a:rPr lang="en-US" dirty="0"/>
              <a:t>Logo Interpreter</a:t>
            </a:r>
          </a:p>
          <a:p>
            <a:r>
              <a:rPr lang="en-US" dirty="0"/>
              <a:t>p2js</a:t>
            </a:r>
          </a:p>
          <a:p>
            <a:r>
              <a:rPr lang="en-US" dirty="0"/>
              <a:t>Reb2Static</a:t>
            </a:r>
          </a:p>
          <a:p>
            <a:r>
              <a:rPr lang="en-US" dirty="0"/>
              <a:t>RPN</a:t>
            </a:r>
          </a:p>
          <a:p>
            <a:r>
              <a:rPr lang="en-US" dirty="0" err="1"/>
              <a:t>jsForth</a:t>
            </a:r>
            <a:endParaRPr lang="en-US" dirty="0"/>
          </a:p>
          <a:p>
            <a:r>
              <a:rPr lang="en-US" dirty="0" err="1"/>
              <a:t>wForth</a:t>
            </a:r>
            <a:endParaRPr lang="en-US" dirty="0"/>
          </a:p>
          <a:p>
            <a:r>
              <a:rPr lang="en-US" dirty="0" err="1"/>
              <a:t>Agda</a:t>
            </a:r>
            <a:endParaRPr lang="en-US" dirty="0"/>
          </a:p>
          <a:p>
            <a:r>
              <a:rPr lang="en-US" dirty="0"/>
              <a:t>XLCC</a:t>
            </a:r>
          </a:p>
          <a:p>
            <a:r>
              <a:rPr lang="en-US" dirty="0" err="1"/>
              <a:t>SMLtoJs</a:t>
            </a:r>
            <a:endParaRPr lang="en-US" dirty="0"/>
          </a:p>
          <a:p>
            <a:r>
              <a:rPr lang="en-US" dirty="0" err="1"/>
              <a:t>lua.js</a:t>
            </a:r>
            <a:endParaRPr lang="en-US" dirty="0"/>
          </a:p>
          <a:p>
            <a:r>
              <a:rPr lang="en-US" dirty="0" err="1"/>
              <a:t>Brozula</a:t>
            </a:r>
            <a:endParaRPr lang="en-US" dirty="0"/>
          </a:p>
          <a:p>
            <a:r>
              <a:rPr lang="en-US" dirty="0"/>
              <a:t>Pygmy</a:t>
            </a:r>
          </a:p>
          <a:p>
            <a:r>
              <a:rPr lang="en-US" dirty="0" err="1"/>
              <a:t>browserl</a:t>
            </a:r>
            <a:endParaRPr lang="en-US" dirty="0"/>
          </a:p>
          <a:p>
            <a:r>
              <a:rPr lang="en-US" dirty="0" err="1"/>
              <a:t>ErlyJS</a:t>
            </a:r>
            <a:endParaRPr lang="en-US" dirty="0"/>
          </a:p>
          <a:p>
            <a:r>
              <a:rPr lang="en-US" dirty="0"/>
              <a:t>Topaz</a:t>
            </a:r>
          </a:p>
          <a:p>
            <a:r>
              <a:rPr lang="en-US" dirty="0"/>
              <a:t>NGN APL</a:t>
            </a:r>
          </a:p>
          <a:p>
            <a:r>
              <a:rPr lang="en-US" dirty="0" err="1"/>
              <a:t>CobolScript</a:t>
            </a:r>
            <a:endParaRPr lang="en-US" dirty="0"/>
          </a:p>
          <a:p>
            <a:r>
              <a:rPr lang="en-US" dirty="0" err="1"/>
              <a:t>Idris</a:t>
            </a:r>
            <a:endParaRPr lang="en-US" dirty="0"/>
          </a:p>
          <a:p>
            <a:r>
              <a:rPr lang="en-US" dirty="0" err="1"/>
              <a:t>dogescript</a:t>
            </a:r>
            <a:endParaRPr lang="en-US" dirty="0"/>
          </a:p>
          <a:p>
            <a:r>
              <a:rPr lang="en-US" dirty="0" err="1"/>
              <a:t>Wortel</a:t>
            </a:r>
            <a:endParaRPr lang="en-US" dirty="0"/>
          </a:p>
          <a:p>
            <a:r>
              <a:rPr lang="en-US" dirty="0" err="1"/>
              <a:t>JEnglish</a:t>
            </a:r>
            <a:endParaRPr lang="en-US" dirty="0"/>
          </a:p>
          <a:p>
            <a:r>
              <a:rPr lang="en-US" dirty="0" err="1"/>
              <a:t>Jotlin</a:t>
            </a:r>
            <a:endParaRPr lang="en-US" dirty="0"/>
          </a:p>
        </p:txBody>
      </p:sp>
      <p:pic>
        <p:nvPicPr>
          <p:cNvPr id="5" name="Picture 4"/>
          <p:cNvPicPr>
            <a:picLocks noChangeAspect="1"/>
          </p:cNvPicPr>
          <p:nvPr/>
        </p:nvPicPr>
        <p:blipFill>
          <a:blip r:embed="rId3"/>
          <a:stretch>
            <a:fillRect/>
          </a:stretch>
        </p:blipFill>
        <p:spPr>
          <a:xfrm>
            <a:off x="762000" y="1447800"/>
            <a:ext cx="2400300" cy="1382451"/>
          </a:xfrm>
          <a:prstGeom prst="rect">
            <a:avLst/>
          </a:prstGeom>
        </p:spPr>
      </p:pic>
      <p:sp>
        <p:nvSpPr>
          <p:cNvPr id="7" name="TextBox 6"/>
          <p:cNvSpPr txBox="1"/>
          <p:nvPr/>
        </p:nvSpPr>
        <p:spPr>
          <a:xfrm>
            <a:off x="762000" y="990600"/>
            <a:ext cx="838200" cy="2123658"/>
          </a:xfrm>
          <a:prstGeom prst="rect">
            <a:avLst/>
          </a:prstGeom>
          <a:solidFill>
            <a:srgbClr val="EEECE2"/>
          </a:solidFill>
        </p:spPr>
        <p:txBody>
          <a:bodyPr wrap="square" rtlCol="0">
            <a:spAutoFit/>
          </a:bodyPr>
          <a:lstStyle/>
          <a:p>
            <a:pPr algn="l"/>
            <a:r>
              <a:rPr lang="en-US" sz="13200" b="1" dirty="0" smtClean="0">
                <a:latin typeface="American Typewriter"/>
                <a:cs typeface="American Typewriter"/>
              </a:rPr>
              <a:t>I</a:t>
            </a:r>
            <a:endParaRPr lang="en-US" sz="13200" b="1" dirty="0">
              <a:latin typeface="American Typewriter"/>
              <a:cs typeface="American Typewriter"/>
            </a:endParaRPr>
          </a:p>
        </p:txBody>
      </p:sp>
      <p:sp>
        <p:nvSpPr>
          <p:cNvPr id="2" name="TextBox 1"/>
          <p:cNvSpPr txBox="1"/>
          <p:nvPr/>
        </p:nvSpPr>
        <p:spPr>
          <a:xfrm>
            <a:off x="533400" y="2362200"/>
            <a:ext cx="3048000" cy="4154983"/>
          </a:xfrm>
          <a:prstGeom prst="rect">
            <a:avLst/>
          </a:prstGeom>
          <a:noFill/>
        </p:spPr>
        <p:txBody>
          <a:bodyPr wrap="square" rtlCol="0">
            <a:spAutoFit/>
          </a:bodyPr>
          <a:lstStyle/>
          <a:p>
            <a:pPr algn="l"/>
            <a:r>
              <a:rPr lang="en-US" sz="13200" b="1" dirty="0" smtClean="0">
                <a:latin typeface="American Typewriter"/>
                <a:cs typeface="American Typewriter"/>
              </a:rPr>
              <a:t>JS</a:t>
            </a:r>
            <a:br>
              <a:rPr lang="en-US" sz="13200" b="1" dirty="0" smtClean="0">
                <a:latin typeface="American Typewriter"/>
                <a:cs typeface="American Typewriter"/>
              </a:rPr>
            </a:br>
            <a:r>
              <a:rPr lang="en-US" sz="13200" b="1" dirty="0" smtClean="0">
                <a:latin typeface="American Typewriter"/>
                <a:cs typeface="American Typewriter"/>
              </a:rPr>
              <a:t>?</a:t>
            </a:r>
            <a:endParaRPr lang="en-US" sz="13200" b="1" dirty="0">
              <a:latin typeface="American Typewriter"/>
              <a:cs typeface="American Typewriter"/>
            </a:endParaRPr>
          </a:p>
        </p:txBody>
      </p:sp>
    </p:spTree>
    <p:extLst>
      <p:ext uri="{BB962C8B-B14F-4D97-AF65-F5344CB8AC3E}">
        <p14:creationId xmlns:p14="http://schemas.microsoft.com/office/powerpoint/2010/main" val="2516387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1" nodeType="clickEffect">
                                  <p:stCondLst>
                                    <p:cond delay="0"/>
                                  </p:stCondLst>
                                  <p:childTnLst>
                                    <p:anim calcmode="lin" valueType="num">
                                      <p:cBhvr additive="base">
                                        <p:cTn id="6" dur="5000"/>
                                        <p:tgtEl>
                                          <p:spTgt spid="3"/>
                                        </p:tgtEl>
                                        <p:attrNameLst>
                                          <p:attrName>ppt_x</p:attrName>
                                        </p:attrNameLst>
                                      </p:cBhvr>
                                      <p:tavLst>
                                        <p:tav tm="0">
                                          <p:val>
                                            <p:strVal val="ppt_x"/>
                                          </p:val>
                                        </p:tav>
                                        <p:tav tm="100000">
                                          <p:val>
                                            <p:strVal val="ppt_x"/>
                                          </p:val>
                                        </p:tav>
                                      </p:tavLst>
                                    </p:anim>
                                    <p:anim calcmode="lin" valueType="num">
                                      <p:cBhvr additive="base">
                                        <p:cTn id="7" dur="5000"/>
                                        <p:tgtEl>
                                          <p:spTgt spid="3"/>
                                        </p:tgtEl>
                                        <p:attrNameLst>
                                          <p:attrName>ppt_y</p:attrName>
                                        </p:attrNameLst>
                                      </p:cBhvr>
                                      <p:tavLst>
                                        <p:tav tm="0">
                                          <p:val>
                                            <p:strVal val="ppt_y"/>
                                          </p:val>
                                        </p:tav>
                                        <p:tav tm="100000">
                                          <p:val>
                                            <p:strVal val="0-ppt_h/2"/>
                                          </p:val>
                                        </p:tav>
                                      </p:tavLst>
                                    </p:anim>
                                    <p:set>
                                      <p:cBhvr>
                                        <p:cTn id="8" dur="1" fill="hold">
                                          <p:stCondLst>
                                            <p:cond delay="4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smtClean="0"/>
              <a:t>Doppio</a:t>
            </a:r>
            <a:r>
              <a:rPr lang="en-US" b="1" cap="small" dirty="0" smtClean="0"/>
              <a:t>: </a:t>
            </a:r>
            <a:r>
              <a:rPr lang="en-US" b="1" dirty="0" smtClean="0"/>
              <a:t>TCP Sockets</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20</a:t>
            </a:fld>
            <a:endParaRPr lang="en-US" altLang="en-US"/>
          </a:p>
        </p:txBody>
      </p:sp>
      <p:pic>
        <p:nvPicPr>
          <p:cNvPr id="10" name="Picture 9"/>
          <p:cNvPicPr>
            <a:picLocks noChangeAspect="1"/>
          </p:cNvPicPr>
          <p:nvPr/>
        </p:nvPicPr>
        <p:blipFill>
          <a:blip r:embed="rId3"/>
          <a:stretch>
            <a:fillRect/>
          </a:stretch>
        </p:blipFill>
        <p:spPr>
          <a:xfrm>
            <a:off x="152400" y="54472"/>
            <a:ext cx="1055064" cy="1250151"/>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464" y="1142999"/>
            <a:ext cx="5952520"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49572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21</a:t>
            </a:fld>
            <a:endParaRPr lang="en-US" altLang="en-US"/>
          </a:p>
        </p:txBody>
      </p:sp>
      <p:pic>
        <p:nvPicPr>
          <p:cNvPr id="10" name="Picture 9"/>
          <p:cNvPicPr>
            <a:picLocks noChangeAspect="1"/>
          </p:cNvPicPr>
          <p:nvPr/>
        </p:nvPicPr>
        <p:blipFill>
          <a:blip r:embed="rId3"/>
          <a:stretch>
            <a:fillRect/>
          </a:stretch>
        </p:blipFill>
        <p:spPr>
          <a:xfrm>
            <a:off x="152400" y="54472"/>
            <a:ext cx="1055064" cy="1250151"/>
          </a:xfrm>
          <a:prstGeom prst="rect">
            <a:avLst/>
          </a:prstGeom>
        </p:spPr>
      </p:pic>
      <p:pic>
        <p:nvPicPr>
          <p:cNvPr id="6" name="Picture 5"/>
          <p:cNvPicPr>
            <a:picLocks noChangeAspect="1"/>
          </p:cNvPicPr>
          <p:nvPr/>
        </p:nvPicPr>
        <p:blipFill>
          <a:blip r:embed="rId4"/>
          <a:stretch>
            <a:fillRect/>
          </a:stretch>
        </p:blipFill>
        <p:spPr>
          <a:xfrm>
            <a:off x="1905000" y="182214"/>
            <a:ext cx="4495800" cy="6142386"/>
          </a:xfrm>
          <a:prstGeom prst="rect">
            <a:avLst/>
          </a:prstGeom>
        </p:spPr>
      </p:pic>
    </p:spTree>
    <p:extLst>
      <p:ext uri="{BB962C8B-B14F-4D97-AF65-F5344CB8AC3E}">
        <p14:creationId xmlns:p14="http://schemas.microsoft.com/office/powerpoint/2010/main" val="334530851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a:t>Doppio</a:t>
            </a:r>
            <a:r>
              <a:rPr lang="en-US" b="1" cap="small" dirty="0"/>
              <a:t> </a:t>
            </a:r>
            <a:r>
              <a:rPr lang="en-US" b="1" dirty="0" smtClean="0"/>
              <a:t>Unmanaged Heap</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22</a:t>
            </a:fld>
            <a:endParaRPr lang="en-US" altLang="en-US"/>
          </a:p>
        </p:txBody>
      </p:sp>
      <p:pic>
        <p:nvPicPr>
          <p:cNvPr id="10" name="Picture 9"/>
          <p:cNvPicPr>
            <a:picLocks noChangeAspect="1"/>
          </p:cNvPicPr>
          <p:nvPr/>
        </p:nvPicPr>
        <p:blipFill>
          <a:blip r:embed="rId3"/>
          <a:stretch>
            <a:fillRect/>
          </a:stretch>
        </p:blipFill>
        <p:spPr>
          <a:xfrm>
            <a:off x="152400" y="54472"/>
            <a:ext cx="1055064" cy="1250151"/>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14400"/>
            <a:ext cx="7829550"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43006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23</a:t>
            </a:fld>
            <a:endParaRPr lang="en-US" altLang="en-US"/>
          </a:p>
        </p:txBody>
      </p:sp>
      <p:sp>
        <p:nvSpPr>
          <p:cNvPr id="6" name="Rectangle 5"/>
          <p:cNvSpPr/>
          <p:nvPr/>
        </p:nvSpPr>
        <p:spPr>
          <a:xfrm>
            <a:off x="-152400" y="0"/>
            <a:ext cx="9067800" cy="6629400"/>
          </a:xfrm>
          <a:prstGeom prst="rect">
            <a:avLst/>
          </a:prstGeom>
          <a:solidFill>
            <a:srgbClr val="B3B3B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1270000" y="1574800"/>
            <a:ext cx="5689600" cy="3251200"/>
          </a:xfrm>
          <a:prstGeom prst="rect">
            <a:avLst/>
          </a:prstGeom>
        </p:spPr>
      </p:pic>
    </p:spTree>
    <p:extLst>
      <p:ext uri="{BB962C8B-B14F-4D97-AF65-F5344CB8AC3E}">
        <p14:creationId xmlns:p14="http://schemas.microsoft.com/office/powerpoint/2010/main" val="7780962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cap="small" dirty="0" err="1" smtClean="0"/>
              <a:t>DoppioJVM</a:t>
            </a:r>
            <a:r>
              <a:rPr lang="en-US" sz="3600" b="1" cap="small" dirty="0" smtClean="0"/>
              <a:t>:</a:t>
            </a:r>
            <a:br>
              <a:rPr lang="en-US" sz="3600" b="1" cap="small" dirty="0" smtClean="0"/>
            </a:br>
            <a:r>
              <a:rPr lang="en-US" sz="3600" b="1" dirty="0" smtClean="0"/>
              <a:t>Look Ma, No Plugin</a:t>
            </a:r>
            <a:endParaRPr lang="en-US" sz="3600"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24</a:t>
            </a:fld>
            <a:endParaRPr lang="en-US" altLang="en-US"/>
          </a:p>
        </p:txBody>
      </p:sp>
      <p:pic>
        <p:nvPicPr>
          <p:cNvPr id="7" name="Picture 6"/>
          <p:cNvPicPr>
            <a:picLocks noChangeAspect="1"/>
          </p:cNvPicPr>
          <p:nvPr/>
        </p:nvPicPr>
        <p:blipFill>
          <a:blip r:embed="rId3"/>
          <a:stretch>
            <a:fillRect/>
          </a:stretch>
        </p:blipFill>
        <p:spPr>
          <a:xfrm>
            <a:off x="55561" y="0"/>
            <a:ext cx="1066800" cy="1066800"/>
          </a:xfrm>
          <a:prstGeom prst="rect">
            <a:avLst/>
          </a:prstGeom>
        </p:spPr>
      </p:pic>
      <p:pic>
        <p:nvPicPr>
          <p:cNvPr id="8" name="Picture 7"/>
          <p:cNvPicPr>
            <a:picLocks noChangeAspect="1"/>
          </p:cNvPicPr>
          <p:nvPr/>
        </p:nvPicPr>
        <p:blipFill>
          <a:blip r:embed="rId4"/>
          <a:stretch>
            <a:fillRect/>
          </a:stretch>
        </p:blipFill>
        <p:spPr>
          <a:xfrm>
            <a:off x="6010910" y="60648"/>
            <a:ext cx="1173151" cy="1161898"/>
          </a:xfrm>
          <a:prstGeom prst="rect">
            <a:avLst/>
          </a:prstGeom>
        </p:spPr>
      </p:pic>
      <p:pic>
        <p:nvPicPr>
          <p:cNvPr id="9" name="Picture 8"/>
          <p:cNvPicPr>
            <a:picLocks noChangeAspect="1"/>
          </p:cNvPicPr>
          <p:nvPr/>
        </p:nvPicPr>
        <p:blipFill>
          <a:blip r:embed="rId5"/>
          <a:stretch>
            <a:fillRect/>
          </a:stretch>
        </p:blipFill>
        <p:spPr>
          <a:xfrm>
            <a:off x="7184061" y="16522"/>
            <a:ext cx="1055064" cy="1250151"/>
          </a:xfrm>
          <a:prstGeom prst="rect">
            <a:avLst/>
          </a:prstGeom>
        </p:spPr>
      </p:pic>
      <p:pic>
        <p:nvPicPr>
          <p:cNvPr id="3" name="Picture 2" descr="Screen Shot 2014-04-11 at 8.05.10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1524000"/>
            <a:ext cx="6919721" cy="4696335"/>
          </a:xfrm>
          <a:prstGeom prst="rect">
            <a:avLst/>
          </a:prstGeom>
        </p:spPr>
      </p:pic>
    </p:spTree>
    <p:extLst>
      <p:ext uri="{BB962C8B-B14F-4D97-AF65-F5344CB8AC3E}">
        <p14:creationId xmlns:p14="http://schemas.microsoft.com/office/powerpoint/2010/main" val="107007142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cap="small" dirty="0" err="1" smtClean="0"/>
              <a:t>DoppioJVM</a:t>
            </a:r>
            <a:r>
              <a:rPr lang="en-US" sz="3600" b="1" cap="small" dirty="0" smtClean="0"/>
              <a:t>:</a:t>
            </a:r>
            <a:br>
              <a:rPr lang="en-US" sz="3600" b="1" cap="small" dirty="0" smtClean="0"/>
            </a:br>
            <a:r>
              <a:rPr lang="en-US" sz="3600" b="1" dirty="0" smtClean="0"/>
              <a:t>Look Ma, No Plugin</a:t>
            </a:r>
            <a:endParaRPr lang="en-US" sz="3600"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25</a:t>
            </a:fld>
            <a:endParaRPr lang="en-US" altLang="en-US"/>
          </a:p>
        </p:txBody>
      </p:sp>
      <p:pic>
        <p:nvPicPr>
          <p:cNvPr id="7" name="Picture 6"/>
          <p:cNvPicPr>
            <a:picLocks noChangeAspect="1"/>
          </p:cNvPicPr>
          <p:nvPr/>
        </p:nvPicPr>
        <p:blipFill>
          <a:blip r:embed="rId3"/>
          <a:stretch>
            <a:fillRect/>
          </a:stretch>
        </p:blipFill>
        <p:spPr>
          <a:xfrm>
            <a:off x="55561" y="0"/>
            <a:ext cx="1066800" cy="1066800"/>
          </a:xfrm>
          <a:prstGeom prst="rect">
            <a:avLst/>
          </a:prstGeom>
        </p:spPr>
      </p:pic>
      <p:pic>
        <p:nvPicPr>
          <p:cNvPr id="8" name="Picture 7"/>
          <p:cNvPicPr>
            <a:picLocks noChangeAspect="1"/>
          </p:cNvPicPr>
          <p:nvPr/>
        </p:nvPicPr>
        <p:blipFill>
          <a:blip r:embed="rId4"/>
          <a:stretch>
            <a:fillRect/>
          </a:stretch>
        </p:blipFill>
        <p:spPr>
          <a:xfrm>
            <a:off x="6010910" y="60648"/>
            <a:ext cx="1173151" cy="1161898"/>
          </a:xfrm>
          <a:prstGeom prst="rect">
            <a:avLst/>
          </a:prstGeom>
        </p:spPr>
      </p:pic>
      <p:pic>
        <p:nvPicPr>
          <p:cNvPr id="9" name="Picture 8"/>
          <p:cNvPicPr>
            <a:picLocks noChangeAspect="1"/>
          </p:cNvPicPr>
          <p:nvPr/>
        </p:nvPicPr>
        <p:blipFill>
          <a:blip r:embed="rId5"/>
          <a:stretch>
            <a:fillRect/>
          </a:stretch>
        </p:blipFill>
        <p:spPr>
          <a:xfrm>
            <a:off x="7184061" y="16522"/>
            <a:ext cx="1055064" cy="1250151"/>
          </a:xfrm>
          <a:prstGeom prst="rect">
            <a:avLst/>
          </a:prstGeom>
        </p:spPr>
      </p:pic>
      <p:pic>
        <p:nvPicPr>
          <p:cNvPr id="133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305953"/>
            <a:ext cx="5562600" cy="5177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91484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small" dirty="0" smtClean="0"/>
              <a:t>DoppioJVM</a:t>
            </a:r>
            <a:r>
              <a:rPr lang="en-US" b="1" dirty="0" smtClean="0"/>
              <a:t/>
            </a:r>
            <a:br>
              <a:rPr lang="en-US" b="1" dirty="0" smtClean="0"/>
            </a:br>
            <a:r>
              <a:rPr lang="en-US" b="1" dirty="0" smtClean="0"/>
              <a:t>Performance</a:t>
            </a:r>
            <a:endParaRPr lang="en-US" b="1" dirty="0"/>
          </a:p>
        </p:txBody>
      </p:sp>
      <p:sp>
        <p:nvSpPr>
          <p:cNvPr id="3" name="Content Placeholder 2"/>
          <p:cNvSpPr>
            <a:spLocks noGrp="1"/>
          </p:cNvSpPr>
          <p:nvPr>
            <p:ph idx="1"/>
          </p:nvPr>
        </p:nvSpPr>
        <p:spPr>
          <a:xfrm>
            <a:off x="411480" y="1493520"/>
            <a:ext cx="7741920" cy="4297679"/>
          </a:xfrm>
        </p:spPr>
        <p:txBody>
          <a:bodyPr>
            <a:normAutofit fontScale="85000" lnSpcReduction="10000"/>
          </a:bodyPr>
          <a:lstStyle/>
          <a:p>
            <a:pPr marL="0" indent="0">
              <a:buNone/>
            </a:pPr>
            <a:r>
              <a:rPr lang="en-US" dirty="0" smtClean="0"/>
              <a:t>Compared against </a:t>
            </a:r>
            <a:r>
              <a:rPr lang="en-US" dirty="0" err="1" smtClean="0"/>
              <a:t>HotSpot</a:t>
            </a:r>
            <a:r>
              <a:rPr lang="en-US" dirty="0" smtClean="0"/>
              <a:t> </a:t>
            </a:r>
            <a:r>
              <a:rPr lang="en-US" i="1" dirty="0" smtClean="0"/>
              <a:t>Interpreter</a:t>
            </a:r>
            <a:r>
              <a:rPr lang="en-US" dirty="0" smtClean="0"/>
              <a:t> running natively</a:t>
            </a:r>
            <a:br>
              <a:rPr lang="en-US" dirty="0" smtClean="0"/>
            </a:br>
            <a:r>
              <a:rPr lang="en-US" dirty="0" smtClean="0"/>
              <a:t/>
            </a:r>
            <a:br>
              <a:rPr lang="en-US" dirty="0" smtClean="0"/>
            </a:br>
            <a:r>
              <a:rPr lang="en-US" dirty="0" smtClean="0"/>
              <a:t>Benchmarks:</a:t>
            </a:r>
          </a:p>
          <a:p>
            <a:r>
              <a:rPr lang="en-US" b="1" dirty="0" err="1" smtClean="0"/>
              <a:t>javap</a:t>
            </a:r>
            <a:r>
              <a:rPr lang="en-US" dirty="0" smtClean="0"/>
              <a:t> (4 KLOC)</a:t>
            </a:r>
          </a:p>
          <a:p>
            <a:pPr lvl="1"/>
            <a:r>
              <a:rPr lang="en-US" dirty="0" smtClean="0"/>
              <a:t>Disassemble class files comprising </a:t>
            </a:r>
            <a:r>
              <a:rPr lang="en-US" dirty="0" err="1" smtClean="0"/>
              <a:t>javac</a:t>
            </a:r>
            <a:r>
              <a:rPr lang="en-US" dirty="0" smtClean="0"/>
              <a:t> (491 files)</a:t>
            </a:r>
          </a:p>
          <a:p>
            <a:r>
              <a:rPr lang="en-US" b="1" dirty="0" err="1" smtClean="0"/>
              <a:t>javac</a:t>
            </a:r>
            <a:r>
              <a:rPr lang="en-US" dirty="0" smtClean="0"/>
              <a:t> (44 KLOC)</a:t>
            </a:r>
          </a:p>
          <a:p>
            <a:pPr lvl="1"/>
            <a:r>
              <a:rPr lang="en-US" dirty="0" smtClean="0"/>
              <a:t>Compile </a:t>
            </a:r>
            <a:r>
              <a:rPr lang="en-US" dirty="0" err="1" smtClean="0"/>
              <a:t>javap</a:t>
            </a:r>
            <a:r>
              <a:rPr lang="en-US" dirty="0" smtClean="0"/>
              <a:t> (19 source files)</a:t>
            </a:r>
          </a:p>
          <a:p>
            <a:r>
              <a:rPr lang="en-US" b="1" dirty="0" smtClean="0"/>
              <a:t>Rhino</a:t>
            </a:r>
            <a:r>
              <a:rPr lang="en-US" dirty="0" smtClean="0"/>
              <a:t> (57 KLOC)</a:t>
            </a:r>
          </a:p>
          <a:p>
            <a:pPr lvl="1"/>
            <a:r>
              <a:rPr lang="en-US" dirty="0" err="1" smtClean="0"/>
              <a:t>SunSpider</a:t>
            </a:r>
            <a:r>
              <a:rPr lang="en-US" dirty="0" smtClean="0"/>
              <a:t> </a:t>
            </a:r>
            <a:r>
              <a:rPr lang="en-US" i="1" dirty="0" smtClean="0"/>
              <a:t>recursive</a:t>
            </a:r>
            <a:r>
              <a:rPr lang="en-US" dirty="0" smtClean="0"/>
              <a:t> and </a:t>
            </a:r>
            <a:r>
              <a:rPr lang="en-US" i="1" dirty="0" smtClean="0"/>
              <a:t>binary-trees</a:t>
            </a:r>
            <a:r>
              <a:rPr lang="en-US" dirty="0" smtClean="0"/>
              <a:t> benchmarks</a:t>
            </a:r>
          </a:p>
          <a:p>
            <a:r>
              <a:rPr lang="en-US" b="1" dirty="0" err="1" smtClean="0"/>
              <a:t>Kawa</a:t>
            </a:r>
            <a:r>
              <a:rPr lang="en-US" b="1" dirty="0" smtClean="0"/>
              <a:t>-Scheme</a:t>
            </a:r>
            <a:r>
              <a:rPr lang="en-US" dirty="0"/>
              <a:t> </a:t>
            </a:r>
            <a:r>
              <a:rPr lang="en-US" dirty="0" smtClean="0"/>
              <a:t>(121 KLOC)</a:t>
            </a:r>
          </a:p>
          <a:p>
            <a:pPr lvl="1"/>
            <a:r>
              <a:rPr lang="en-US" dirty="0" err="1" smtClean="0"/>
              <a:t>nqueens</a:t>
            </a:r>
            <a:r>
              <a:rPr lang="en-US" dirty="0" smtClean="0"/>
              <a:t> algorithm with input ‘8’</a:t>
            </a:r>
            <a:endParaRPr lang="en-US"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26</a:t>
            </a:fld>
            <a:endParaRPr lang="en-US" altLang="en-US"/>
          </a:p>
        </p:txBody>
      </p:sp>
      <p:pic>
        <p:nvPicPr>
          <p:cNvPr id="5" name="Picture 4"/>
          <p:cNvPicPr>
            <a:picLocks noChangeAspect="1"/>
          </p:cNvPicPr>
          <p:nvPr/>
        </p:nvPicPr>
        <p:blipFill>
          <a:blip r:embed="rId3"/>
          <a:stretch>
            <a:fillRect/>
          </a:stretch>
        </p:blipFill>
        <p:spPr>
          <a:xfrm>
            <a:off x="55561" y="0"/>
            <a:ext cx="1066800" cy="1066800"/>
          </a:xfrm>
          <a:prstGeom prst="rect">
            <a:avLst/>
          </a:prstGeom>
        </p:spPr>
      </p:pic>
      <p:pic>
        <p:nvPicPr>
          <p:cNvPr id="6" name="Picture 5"/>
          <p:cNvPicPr>
            <a:picLocks noChangeAspect="1"/>
          </p:cNvPicPr>
          <p:nvPr/>
        </p:nvPicPr>
        <p:blipFill>
          <a:blip r:embed="rId4"/>
          <a:stretch>
            <a:fillRect/>
          </a:stretch>
        </p:blipFill>
        <p:spPr>
          <a:xfrm>
            <a:off x="6010910" y="60648"/>
            <a:ext cx="1173151" cy="1161898"/>
          </a:xfrm>
          <a:prstGeom prst="rect">
            <a:avLst/>
          </a:prstGeom>
        </p:spPr>
      </p:pic>
      <p:pic>
        <p:nvPicPr>
          <p:cNvPr id="7" name="Picture 6"/>
          <p:cNvPicPr>
            <a:picLocks noChangeAspect="1"/>
          </p:cNvPicPr>
          <p:nvPr/>
        </p:nvPicPr>
        <p:blipFill>
          <a:blip r:embed="rId5"/>
          <a:stretch>
            <a:fillRect/>
          </a:stretch>
        </p:blipFill>
        <p:spPr>
          <a:xfrm>
            <a:off x="7184061" y="16522"/>
            <a:ext cx="1055064" cy="1250151"/>
          </a:xfrm>
          <a:prstGeom prst="rect">
            <a:avLst/>
          </a:prstGeom>
        </p:spPr>
      </p:pic>
    </p:spTree>
    <p:extLst>
      <p:ext uri="{BB962C8B-B14F-4D97-AF65-F5344CB8AC3E}">
        <p14:creationId xmlns:p14="http://schemas.microsoft.com/office/powerpoint/2010/main" val="367275933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85800" y="1447800"/>
            <a:ext cx="6934200" cy="4291207"/>
          </a:xfrm>
          <a:prstGeom prst="rect">
            <a:avLst/>
          </a:prstGeom>
        </p:spPr>
      </p:pic>
      <p:sp>
        <p:nvSpPr>
          <p:cNvPr id="2" name="Title 1"/>
          <p:cNvSpPr>
            <a:spLocks noGrp="1"/>
          </p:cNvSpPr>
          <p:nvPr>
            <p:ph type="title"/>
          </p:nvPr>
        </p:nvSpPr>
        <p:spPr/>
        <p:txBody>
          <a:bodyPr>
            <a:normAutofit fontScale="90000"/>
          </a:bodyPr>
          <a:lstStyle/>
          <a:p>
            <a:r>
              <a:rPr lang="en-US" b="1" cap="small" dirty="0" smtClean="0"/>
              <a:t>DoppioJVM</a:t>
            </a:r>
            <a:r>
              <a:rPr lang="en-US" b="1" dirty="0" smtClean="0"/>
              <a:t/>
            </a:r>
            <a:br>
              <a:rPr lang="en-US" b="1" dirty="0" smtClean="0"/>
            </a:br>
            <a:r>
              <a:rPr lang="en-US" b="1" dirty="0" smtClean="0"/>
              <a:t>Performance</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27</a:t>
            </a:fld>
            <a:endParaRPr lang="en-US" altLang="en-US"/>
          </a:p>
        </p:txBody>
      </p:sp>
      <p:pic>
        <p:nvPicPr>
          <p:cNvPr id="5" name="Picture 4"/>
          <p:cNvPicPr>
            <a:picLocks noChangeAspect="1"/>
          </p:cNvPicPr>
          <p:nvPr/>
        </p:nvPicPr>
        <p:blipFill>
          <a:blip r:embed="rId4"/>
          <a:stretch>
            <a:fillRect/>
          </a:stretch>
        </p:blipFill>
        <p:spPr>
          <a:xfrm>
            <a:off x="55561" y="0"/>
            <a:ext cx="1066800" cy="1066800"/>
          </a:xfrm>
          <a:prstGeom prst="rect">
            <a:avLst/>
          </a:prstGeom>
        </p:spPr>
      </p:pic>
      <p:pic>
        <p:nvPicPr>
          <p:cNvPr id="6" name="Picture 5"/>
          <p:cNvPicPr>
            <a:picLocks noChangeAspect="1"/>
          </p:cNvPicPr>
          <p:nvPr/>
        </p:nvPicPr>
        <p:blipFill>
          <a:blip r:embed="rId5"/>
          <a:stretch>
            <a:fillRect/>
          </a:stretch>
        </p:blipFill>
        <p:spPr>
          <a:xfrm>
            <a:off x="6010910" y="60648"/>
            <a:ext cx="1173151" cy="1161898"/>
          </a:xfrm>
          <a:prstGeom prst="rect">
            <a:avLst/>
          </a:prstGeom>
        </p:spPr>
      </p:pic>
      <p:pic>
        <p:nvPicPr>
          <p:cNvPr id="7" name="Picture 6"/>
          <p:cNvPicPr>
            <a:picLocks noChangeAspect="1"/>
          </p:cNvPicPr>
          <p:nvPr/>
        </p:nvPicPr>
        <p:blipFill>
          <a:blip r:embed="rId6"/>
          <a:stretch>
            <a:fillRect/>
          </a:stretch>
        </p:blipFill>
        <p:spPr>
          <a:xfrm>
            <a:off x="7184061" y="16522"/>
            <a:ext cx="1055064" cy="1250151"/>
          </a:xfrm>
          <a:prstGeom prst="rect">
            <a:avLst/>
          </a:prstGeom>
        </p:spPr>
      </p:pic>
      <p:sp>
        <p:nvSpPr>
          <p:cNvPr id="9" name="TextBox 8"/>
          <p:cNvSpPr txBox="1"/>
          <p:nvPr/>
        </p:nvSpPr>
        <p:spPr>
          <a:xfrm>
            <a:off x="2057400" y="1981200"/>
            <a:ext cx="762000" cy="830997"/>
          </a:xfrm>
          <a:prstGeom prst="rect">
            <a:avLst/>
          </a:prstGeom>
          <a:noFill/>
        </p:spPr>
        <p:txBody>
          <a:bodyPr wrap="square" rtlCol="0">
            <a:spAutoFit/>
          </a:bodyPr>
          <a:lstStyle/>
          <a:p>
            <a:r>
              <a:rPr lang="en-US" sz="4800" dirty="0" smtClean="0"/>
              <a:t>*</a:t>
            </a:r>
            <a:endParaRPr lang="en-US" sz="4800" dirty="0"/>
          </a:p>
        </p:txBody>
      </p:sp>
      <p:sp>
        <p:nvSpPr>
          <p:cNvPr id="10" name="TextBox 9"/>
          <p:cNvSpPr txBox="1"/>
          <p:nvPr/>
        </p:nvSpPr>
        <p:spPr>
          <a:xfrm>
            <a:off x="152400" y="5960477"/>
            <a:ext cx="8001000" cy="338554"/>
          </a:xfrm>
          <a:prstGeom prst="rect">
            <a:avLst/>
          </a:prstGeom>
          <a:noFill/>
        </p:spPr>
        <p:txBody>
          <a:bodyPr wrap="square" rtlCol="0">
            <a:spAutoFit/>
          </a:bodyPr>
          <a:lstStyle/>
          <a:p>
            <a:pPr algn="l"/>
            <a:r>
              <a:rPr lang="en-US" sz="1600" b="1" dirty="0" smtClean="0"/>
              <a:t>*</a:t>
            </a:r>
            <a:r>
              <a:rPr lang="en-US" sz="1600" dirty="0" smtClean="0"/>
              <a:t> Caused by Safari memory leak: </a:t>
            </a:r>
            <a:r>
              <a:rPr lang="en-US" sz="1600" u="sng" dirty="0" smtClean="0">
                <a:hlinkClick r:id="rId7"/>
              </a:rPr>
              <a:t>https</a:t>
            </a:r>
            <a:r>
              <a:rPr lang="en-US" sz="1600" dirty="0">
                <a:hlinkClick r:id="rId7"/>
              </a:rPr>
              <a:t>://bugs.</a:t>
            </a:r>
            <a:r>
              <a:rPr lang="en-US" sz="1600" u="sng" dirty="0">
                <a:hlinkClick r:id="rId7"/>
              </a:rPr>
              <a:t>webkit</a:t>
            </a:r>
            <a:r>
              <a:rPr lang="en-US" sz="1600" dirty="0">
                <a:hlinkClick r:id="rId7"/>
              </a:rPr>
              <a:t>.org/</a:t>
            </a:r>
            <a:r>
              <a:rPr lang="en-US" sz="1600" u="sng" dirty="0">
                <a:hlinkClick r:id="rId7"/>
              </a:rPr>
              <a:t>show_bug</a:t>
            </a:r>
            <a:r>
              <a:rPr lang="en-US" sz="1600" dirty="0">
                <a:hlinkClick r:id="rId7"/>
              </a:rPr>
              <a:t>.</a:t>
            </a:r>
            <a:r>
              <a:rPr lang="en-US" sz="1600" u="sng" dirty="0">
                <a:hlinkClick r:id="rId7"/>
              </a:rPr>
              <a:t>cgi</a:t>
            </a:r>
            <a:r>
              <a:rPr lang="en-US" sz="1600" dirty="0">
                <a:hlinkClick r:id="rId7"/>
              </a:rPr>
              <a:t>?id=119049</a:t>
            </a:r>
            <a:endParaRPr lang="en-US" sz="1600" dirty="0"/>
          </a:p>
        </p:txBody>
      </p:sp>
    </p:spTree>
    <p:extLst>
      <p:ext uri="{BB962C8B-B14F-4D97-AF65-F5344CB8AC3E}">
        <p14:creationId xmlns:p14="http://schemas.microsoft.com/office/powerpoint/2010/main" val="146806784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small" dirty="0" smtClean="0"/>
              <a:t>DoppioJVM</a:t>
            </a:r>
            <a:r>
              <a:rPr lang="en-US" b="1" dirty="0" smtClean="0"/>
              <a:t/>
            </a:r>
            <a:br>
              <a:rPr lang="en-US" b="1" dirty="0" smtClean="0"/>
            </a:br>
            <a:r>
              <a:rPr lang="en-US" b="1" dirty="0" smtClean="0"/>
              <a:t>CodeMoo.com</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28</a:t>
            </a:fld>
            <a:endParaRPr lang="en-US" altLang="en-US"/>
          </a:p>
        </p:txBody>
      </p:sp>
      <p:pic>
        <p:nvPicPr>
          <p:cNvPr id="10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6" y="1568450"/>
            <a:ext cx="89535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6" y="1568450"/>
            <a:ext cx="8477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1568450"/>
            <a:ext cx="12668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 y="2590801"/>
            <a:ext cx="3200158" cy="321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descr="Pla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1597025"/>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 name="solution.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810000" y="1568450"/>
            <a:ext cx="4343400" cy="4343400"/>
          </a:xfrm>
          <a:prstGeom prst="rect">
            <a:avLst/>
          </a:prstGeom>
        </p:spPr>
      </p:pic>
      <p:pic>
        <p:nvPicPr>
          <p:cNvPr id="104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86200" y="2583181"/>
            <a:ext cx="4267200" cy="2554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0"/>
          <p:cNvPicPr>
            <a:picLocks noChangeAspect="1"/>
          </p:cNvPicPr>
          <p:nvPr/>
        </p:nvPicPr>
        <p:blipFill>
          <a:blip r:embed="rId12"/>
          <a:stretch>
            <a:fillRect/>
          </a:stretch>
        </p:blipFill>
        <p:spPr>
          <a:xfrm>
            <a:off x="55561" y="0"/>
            <a:ext cx="1066800" cy="1066800"/>
          </a:xfrm>
          <a:prstGeom prst="rect">
            <a:avLst/>
          </a:prstGeom>
        </p:spPr>
      </p:pic>
      <p:pic>
        <p:nvPicPr>
          <p:cNvPr id="22" name="Picture 21"/>
          <p:cNvPicPr>
            <a:picLocks noChangeAspect="1"/>
          </p:cNvPicPr>
          <p:nvPr/>
        </p:nvPicPr>
        <p:blipFill>
          <a:blip r:embed="rId13"/>
          <a:stretch>
            <a:fillRect/>
          </a:stretch>
        </p:blipFill>
        <p:spPr>
          <a:xfrm>
            <a:off x="6010910" y="60648"/>
            <a:ext cx="1173151" cy="1161898"/>
          </a:xfrm>
          <a:prstGeom prst="rect">
            <a:avLst/>
          </a:prstGeom>
        </p:spPr>
      </p:pic>
      <p:pic>
        <p:nvPicPr>
          <p:cNvPr id="23" name="Picture 22"/>
          <p:cNvPicPr>
            <a:picLocks noChangeAspect="1"/>
          </p:cNvPicPr>
          <p:nvPr/>
        </p:nvPicPr>
        <p:blipFill>
          <a:blip r:embed="rId14"/>
          <a:stretch>
            <a:fillRect/>
          </a:stretch>
        </p:blipFill>
        <p:spPr>
          <a:xfrm>
            <a:off x="7184061" y="16522"/>
            <a:ext cx="1055064" cy="1250151"/>
          </a:xfrm>
          <a:prstGeom prst="rect">
            <a:avLst/>
          </a:prstGeom>
        </p:spPr>
      </p:pic>
    </p:spTree>
    <p:extLst>
      <p:ext uri="{BB962C8B-B14F-4D97-AF65-F5344CB8AC3E}">
        <p14:creationId xmlns:p14="http://schemas.microsoft.com/office/powerpoint/2010/main" val="3890330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par>
                                <p:cTn id="7" presetID="1" presetClass="entr" presetSubtype="0" fill="hold" nodeType="withEffect">
                                  <p:stCondLst>
                                    <p:cond delay="8000"/>
                                  </p:stCondLst>
                                  <p:childTnLst>
                                    <p:set>
                                      <p:cBhvr>
                                        <p:cTn id="8" dur="1" fill="hold">
                                          <p:stCondLst>
                                            <p:cond delay="0"/>
                                          </p:stCondLst>
                                        </p:cTn>
                                        <p:tgtEl>
                                          <p:spTgt spid="1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cap="small" dirty="0" err="1" smtClean="0"/>
              <a:t>Doppio</a:t>
            </a:r>
            <a:r>
              <a:rPr lang="en-US" b="1" cap="small" dirty="0" smtClean="0"/>
              <a:t> (</a:t>
            </a:r>
            <a:r>
              <a:rPr lang="en-US" b="1" cap="small" dirty="0" err="1" smtClean="0"/>
              <a:t>BrowserFS</a:t>
            </a:r>
            <a:r>
              <a:rPr lang="en-US" b="1" cap="small" dirty="0" smtClean="0"/>
              <a:t>)</a:t>
            </a:r>
            <a:br>
              <a:rPr lang="en-US" b="1" cap="small" dirty="0" smtClean="0"/>
            </a:br>
            <a:r>
              <a:rPr lang="en-US" b="1" dirty="0" smtClean="0"/>
              <a:t>+ Emscripten</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29</a:t>
            </a:fld>
            <a:endParaRPr lang="en-US" altLang="en-US"/>
          </a:p>
        </p:txBody>
      </p:sp>
      <p:pic>
        <p:nvPicPr>
          <p:cNvPr id="5122" name="Picture 2" descr="https://lh6.googleusercontent.com/-lLdZdACge5I/AAAAAAAAAAI/AAAAAAAAAGQ/KUeOPJ1WhXU/pho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
            <a:ext cx="1006475" cy="1006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7184061" y="16522"/>
            <a:ext cx="1055064" cy="1250151"/>
          </a:xfrm>
          <a:prstGeom prst="rect">
            <a:avLst/>
          </a:prstGeom>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9" y="1676400"/>
            <a:ext cx="811055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05371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3</a:t>
            </a:fld>
            <a:endParaRPr lang="en-US" altLang="en-US"/>
          </a:p>
        </p:txBody>
      </p:sp>
      <p:sp>
        <p:nvSpPr>
          <p:cNvPr id="9" name="Rectangle 8"/>
          <p:cNvSpPr/>
          <p:nvPr/>
        </p:nvSpPr>
        <p:spPr>
          <a:xfrm>
            <a:off x="-762000" y="0"/>
            <a:ext cx="9220200" cy="65532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a:stretch>
            <a:fillRect/>
          </a:stretch>
        </p:blipFill>
        <p:spPr>
          <a:xfrm>
            <a:off x="1549400" y="0"/>
            <a:ext cx="5106390" cy="6400800"/>
          </a:xfrm>
          <a:prstGeom prst="rect">
            <a:avLst/>
          </a:prstGeom>
          <a:ln>
            <a:noFill/>
          </a:ln>
        </p:spPr>
      </p:pic>
    </p:spTree>
    <p:extLst>
      <p:ext uri="{BB962C8B-B14F-4D97-AF65-F5344CB8AC3E}">
        <p14:creationId xmlns:p14="http://schemas.microsoft.com/office/powerpoint/2010/main" val="5470922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30</a:t>
            </a:fld>
            <a:endParaRPr lang="en-US" altLang="en-US"/>
          </a:p>
        </p:txBody>
      </p:sp>
      <p:pic>
        <p:nvPicPr>
          <p:cNvPr id="9" name="Picture 8" descr="MAMS-tit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8229600" cy="6172200"/>
          </a:xfrm>
          <a:prstGeom prst="rect">
            <a:avLst/>
          </a:prstGeom>
        </p:spPr>
      </p:pic>
    </p:spTree>
    <p:extLst>
      <p:ext uri="{BB962C8B-B14F-4D97-AF65-F5344CB8AC3E}">
        <p14:creationId xmlns:p14="http://schemas.microsoft.com/office/powerpoint/2010/main" val="279534368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31</a:t>
            </a:fld>
            <a:endParaRPr lang="en-US" altLang="en-US"/>
          </a:p>
        </p:txBody>
      </p:sp>
      <p:pic>
        <p:nvPicPr>
          <p:cNvPr id="7" name="Picture 6" descr="MAMS-LevelSel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8229600" cy="6172200"/>
          </a:xfrm>
          <a:prstGeom prst="rect">
            <a:avLst/>
          </a:prstGeom>
        </p:spPr>
      </p:pic>
    </p:spTree>
    <p:extLst>
      <p:ext uri="{BB962C8B-B14F-4D97-AF65-F5344CB8AC3E}">
        <p14:creationId xmlns:p14="http://schemas.microsoft.com/office/powerpoint/2010/main" val="37857569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32</a:t>
            </a:fld>
            <a:endParaRPr lang="en-US" altLang="en-US"/>
          </a:p>
        </p:txBody>
      </p:sp>
      <p:pic>
        <p:nvPicPr>
          <p:cNvPr id="5" name="Picture 4" descr="MAMS-GoldMed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8229600" cy="6172200"/>
          </a:xfrm>
          <a:prstGeom prst="rect">
            <a:avLst/>
          </a:prstGeom>
        </p:spPr>
      </p:pic>
    </p:spTree>
    <p:extLst>
      <p:ext uri="{BB962C8B-B14F-4D97-AF65-F5344CB8AC3E}">
        <p14:creationId xmlns:p14="http://schemas.microsoft.com/office/powerpoint/2010/main" val="24552057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33</a:t>
            </a:fld>
            <a:endParaRPr lang="en-US" altLang="en-US"/>
          </a:p>
        </p:txBody>
      </p:sp>
      <p:pic>
        <p:nvPicPr>
          <p:cNvPr id="7" name="Picture 6" descr="MAMS-LevelSelec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8229600" cy="6172200"/>
          </a:xfrm>
          <a:prstGeom prst="rect">
            <a:avLst/>
          </a:prstGeom>
        </p:spPr>
      </p:pic>
    </p:spTree>
    <p:extLst>
      <p:ext uri="{BB962C8B-B14F-4D97-AF65-F5344CB8AC3E}">
        <p14:creationId xmlns:p14="http://schemas.microsoft.com/office/powerpoint/2010/main" val="21373802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34</a:t>
            </a:fld>
            <a:endParaRPr lang="en-US" altLang="en-US"/>
          </a:p>
        </p:txBody>
      </p:sp>
      <p:pic>
        <p:nvPicPr>
          <p:cNvPr id="2" name="Picture 1" descr="MAMS-Rememb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
            <a:ext cx="8229600" cy="6172200"/>
          </a:xfrm>
          <a:prstGeom prst="rect">
            <a:avLst/>
          </a:prstGeom>
        </p:spPr>
      </p:pic>
    </p:spTree>
    <p:extLst>
      <p:ext uri="{BB962C8B-B14F-4D97-AF65-F5344CB8AC3E}">
        <p14:creationId xmlns:p14="http://schemas.microsoft.com/office/powerpoint/2010/main" val="13458949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cap="small" dirty="0" err="1"/>
              <a:t>Doppio</a:t>
            </a:r>
            <a:r>
              <a:rPr lang="en-US" b="1" cap="small" dirty="0"/>
              <a:t> (</a:t>
            </a:r>
            <a:r>
              <a:rPr lang="en-US" b="1" cap="small" dirty="0" err="1"/>
              <a:t>BrowserFS</a:t>
            </a:r>
            <a:r>
              <a:rPr lang="en-US" b="1" cap="small" dirty="0"/>
              <a:t>)</a:t>
            </a:r>
            <a:br>
              <a:rPr lang="en-US" b="1" cap="small" dirty="0"/>
            </a:br>
            <a:r>
              <a:rPr lang="en-US" b="1" dirty="0" smtClean="0"/>
              <a:t> + Emscripten</a:t>
            </a:r>
            <a:endParaRPr lang="en-US" b="1"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35</a:t>
            </a:fld>
            <a:endParaRPr lang="en-US" altLang="en-US"/>
          </a:p>
        </p:txBody>
      </p:sp>
      <p:pic>
        <p:nvPicPr>
          <p:cNvPr id="5122" name="Picture 2" descr="https://lh6.googleusercontent.com/-lLdZdACge5I/AAAAAAAAAAI/AAAAAAAAAGQ/KUeOPJ1WhXU/pho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
            <a:ext cx="1006475" cy="10064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447800"/>
            <a:ext cx="8001000" cy="3929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5"/>
          <a:stretch>
            <a:fillRect/>
          </a:stretch>
        </p:blipFill>
        <p:spPr>
          <a:xfrm>
            <a:off x="7184061" y="16522"/>
            <a:ext cx="1055064" cy="1250151"/>
          </a:xfrm>
          <a:prstGeom prst="rect">
            <a:avLst/>
          </a:prstGeom>
        </p:spPr>
      </p:pic>
    </p:spTree>
    <p:extLst>
      <p:ext uri="{BB962C8B-B14F-4D97-AF65-F5344CB8AC3E}">
        <p14:creationId xmlns:p14="http://schemas.microsoft.com/office/powerpoint/2010/main" val="14502349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Future Work</a:t>
            </a:r>
            <a:endParaRPr lang="en-US" b="1" dirty="0"/>
          </a:p>
        </p:txBody>
      </p:sp>
      <p:sp>
        <p:nvSpPr>
          <p:cNvPr id="3" name="Content Placeholder 2"/>
          <p:cNvSpPr>
            <a:spLocks noGrp="1"/>
          </p:cNvSpPr>
          <p:nvPr>
            <p:ph idx="1"/>
          </p:nvPr>
        </p:nvSpPr>
        <p:spPr>
          <a:xfrm>
            <a:off x="381000" y="1219200"/>
            <a:ext cx="7406640" cy="4800600"/>
          </a:xfrm>
        </p:spPr>
        <p:txBody>
          <a:bodyPr>
            <a:normAutofit/>
          </a:bodyPr>
          <a:lstStyle/>
          <a:p>
            <a:pPr marL="0" indent="0">
              <a:buNone/>
            </a:pPr>
            <a:r>
              <a:rPr lang="en-US" b="1" dirty="0" err="1" smtClean="0"/>
              <a:t>BrowserFS</a:t>
            </a:r>
            <a:r>
              <a:rPr lang="en-US" dirty="0" smtClean="0"/>
              <a:t>:</a:t>
            </a:r>
          </a:p>
          <a:p>
            <a:r>
              <a:rPr lang="en-US" dirty="0" smtClean="0"/>
              <a:t>Make data-intensive applications easier in browser (block-level access)</a:t>
            </a:r>
          </a:p>
          <a:p>
            <a:r>
              <a:rPr lang="en-US" dirty="0" smtClean="0">
                <a:solidFill>
                  <a:srgbClr val="EEECE2"/>
                </a:solidFill>
              </a:rPr>
              <a:t>Dynamically adapt to device conditions, </a:t>
            </a:r>
            <a:r>
              <a:rPr lang="en-US" dirty="0" err="1" smtClean="0">
                <a:solidFill>
                  <a:srgbClr val="EEECE2"/>
                </a:solidFill>
              </a:rPr>
              <a:t>e.g</a:t>
            </a:r>
            <a:r>
              <a:rPr lang="en-US" dirty="0" smtClean="0">
                <a:solidFill>
                  <a:srgbClr val="EEECE2"/>
                </a:solidFill>
              </a:rPr>
              <a:t>:</a:t>
            </a:r>
          </a:p>
          <a:p>
            <a:pPr lvl="1"/>
            <a:r>
              <a:rPr lang="en-US" dirty="0" smtClean="0">
                <a:solidFill>
                  <a:srgbClr val="EEECE2"/>
                </a:solidFill>
              </a:rPr>
              <a:t>Latency &amp; bandwidth, memory limits</a:t>
            </a:r>
            <a:br>
              <a:rPr lang="en-US" dirty="0" smtClean="0">
                <a:solidFill>
                  <a:srgbClr val="EEECE2"/>
                </a:solidFill>
              </a:rPr>
            </a:br>
            <a:endParaRPr lang="en-US" dirty="0" smtClean="0">
              <a:solidFill>
                <a:srgbClr val="EEECE2"/>
              </a:solidFill>
            </a:endParaRPr>
          </a:p>
          <a:p>
            <a:pPr marL="0" indent="0">
              <a:buNone/>
            </a:pPr>
            <a:r>
              <a:rPr lang="en-US" b="1" cap="small" dirty="0" err="1" smtClean="0">
                <a:solidFill>
                  <a:srgbClr val="EEECE2"/>
                </a:solidFill>
              </a:rPr>
              <a:t>DoppioJVM</a:t>
            </a:r>
            <a:r>
              <a:rPr lang="en-US" dirty="0" smtClean="0">
                <a:solidFill>
                  <a:srgbClr val="EEECE2"/>
                </a:solidFill>
              </a:rPr>
              <a:t>:</a:t>
            </a:r>
          </a:p>
          <a:p>
            <a:r>
              <a:rPr lang="en-US" dirty="0" smtClean="0">
                <a:solidFill>
                  <a:srgbClr val="EEECE2"/>
                </a:solidFill>
              </a:rPr>
              <a:t>Fine, fine, maybe a JIT</a:t>
            </a:r>
            <a:endParaRPr lang="en-US" dirty="0">
              <a:solidFill>
                <a:srgbClr val="EEECE2"/>
              </a:solidFill>
            </a:endParaRPr>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36</a:t>
            </a:fld>
            <a:endParaRPr lang="en-US" altLang="en-US"/>
          </a:p>
        </p:txBody>
      </p:sp>
    </p:spTree>
    <p:extLst>
      <p:ext uri="{BB962C8B-B14F-4D97-AF65-F5344CB8AC3E}">
        <p14:creationId xmlns:p14="http://schemas.microsoft.com/office/powerpoint/2010/main" val="385595375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Future Work</a:t>
            </a:r>
            <a:endParaRPr lang="en-US" b="1" dirty="0"/>
          </a:p>
        </p:txBody>
      </p:sp>
      <p:sp>
        <p:nvSpPr>
          <p:cNvPr id="3" name="Content Placeholder 2"/>
          <p:cNvSpPr>
            <a:spLocks noGrp="1"/>
          </p:cNvSpPr>
          <p:nvPr>
            <p:ph idx="1"/>
          </p:nvPr>
        </p:nvSpPr>
        <p:spPr>
          <a:xfrm>
            <a:off x="381000" y="1219200"/>
            <a:ext cx="7406640" cy="4800600"/>
          </a:xfrm>
        </p:spPr>
        <p:txBody>
          <a:bodyPr>
            <a:normAutofit/>
          </a:bodyPr>
          <a:lstStyle/>
          <a:p>
            <a:pPr marL="0" indent="0">
              <a:buNone/>
            </a:pPr>
            <a:r>
              <a:rPr lang="en-US" b="1" dirty="0" err="1" smtClean="0"/>
              <a:t>BrowserFS</a:t>
            </a:r>
            <a:r>
              <a:rPr lang="en-US" dirty="0" smtClean="0"/>
              <a:t>:</a:t>
            </a:r>
          </a:p>
          <a:p>
            <a:r>
              <a:rPr lang="en-US" dirty="0" smtClean="0">
                <a:solidFill>
                  <a:schemeClr val="bg1">
                    <a:lumMod val="50000"/>
                  </a:schemeClr>
                </a:solidFill>
              </a:rPr>
              <a:t>Make data-intensive applications easier in browser (block-level access)</a:t>
            </a:r>
          </a:p>
          <a:p>
            <a:r>
              <a:rPr lang="en-US" dirty="0" smtClean="0"/>
              <a:t>Dynamically adapt to device conditions, </a:t>
            </a:r>
            <a:r>
              <a:rPr lang="en-US" dirty="0" err="1" smtClean="0"/>
              <a:t>e.g</a:t>
            </a:r>
            <a:r>
              <a:rPr lang="en-US" dirty="0" smtClean="0"/>
              <a:t>:</a:t>
            </a:r>
          </a:p>
          <a:p>
            <a:pPr lvl="1"/>
            <a:r>
              <a:rPr lang="en-US" dirty="0" smtClean="0"/>
              <a:t>Latency &amp; bandwidth, memory limits</a:t>
            </a:r>
            <a:br>
              <a:rPr lang="en-US" dirty="0" smtClean="0"/>
            </a:br>
            <a:endParaRPr lang="en-US" dirty="0" smtClean="0">
              <a:solidFill>
                <a:srgbClr val="EEECE2"/>
              </a:solidFill>
            </a:endParaRPr>
          </a:p>
          <a:p>
            <a:pPr marL="0" indent="0">
              <a:buNone/>
            </a:pPr>
            <a:r>
              <a:rPr lang="en-US" b="1" cap="small" dirty="0" err="1" smtClean="0">
                <a:solidFill>
                  <a:srgbClr val="EEECE2"/>
                </a:solidFill>
              </a:rPr>
              <a:t>DoppioJVM</a:t>
            </a:r>
            <a:r>
              <a:rPr lang="en-US" dirty="0" smtClean="0">
                <a:solidFill>
                  <a:srgbClr val="EEECE2"/>
                </a:solidFill>
              </a:rPr>
              <a:t>:</a:t>
            </a:r>
          </a:p>
          <a:p>
            <a:r>
              <a:rPr lang="en-US" dirty="0" smtClean="0">
                <a:solidFill>
                  <a:srgbClr val="EEECE2"/>
                </a:solidFill>
              </a:rPr>
              <a:t>Fine, fine, maybe a JIT</a:t>
            </a:r>
            <a:endParaRPr lang="en-US" dirty="0">
              <a:solidFill>
                <a:srgbClr val="EEECE2"/>
              </a:solidFill>
            </a:endParaRPr>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37</a:t>
            </a:fld>
            <a:endParaRPr lang="en-US" altLang="en-US"/>
          </a:p>
        </p:txBody>
      </p:sp>
    </p:spTree>
    <p:extLst>
      <p:ext uri="{BB962C8B-B14F-4D97-AF65-F5344CB8AC3E}">
        <p14:creationId xmlns:p14="http://schemas.microsoft.com/office/powerpoint/2010/main" val="12434372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Future Work</a:t>
            </a:r>
            <a:endParaRPr lang="en-US" b="1" dirty="0"/>
          </a:p>
        </p:txBody>
      </p:sp>
      <p:sp>
        <p:nvSpPr>
          <p:cNvPr id="3" name="Content Placeholder 2"/>
          <p:cNvSpPr>
            <a:spLocks noGrp="1"/>
          </p:cNvSpPr>
          <p:nvPr>
            <p:ph idx="1"/>
          </p:nvPr>
        </p:nvSpPr>
        <p:spPr>
          <a:xfrm>
            <a:off x="381000" y="1219200"/>
            <a:ext cx="7406640" cy="4800600"/>
          </a:xfrm>
        </p:spPr>
        <p:txBody>
          <a:bodyPr>
            <a:normAutofit/>
          </a:bodyPr>
          <a:lstStyle/>
          <a:p>
            <a:pPr marL="0" indent="0">
              <a:buNone/>
            </a:pPr>
            <a:r>
              <a:rPr lang="en-US" b="1" dirty="0" err="1" smtClean="0">
                <a:solidFill>
                  <a:srgbClr val="7F7F7F"/>
                </a:solidFill>
              </a:rPr>
              <a:t>BrowserFS</a:t>
            </a:r>
            <a:r>
              <a:rPr lang="en-US" dirty="0" smtClean="0">
                <a:solidFill>
                  <a:srgbClr val="7F7F7F"/>
                </a:solidFill>
              </a:rPr>
              <a:t>:</a:t>
            </a:r>
          </a:p>
          <a:p>
            <a:r>
              <a:rPr lang="en-US" dirty="0" smtClean="0">
                <a:solidFill>
                  <a:srgbClr val="7F7F7F"/>
                </a:solidFill>
              </a:rPr>
              <a:t>Make data-intensive applications easier in browser (block-level access)</a:t>
            </a:r>
          </a:p>
          <a:p>
            <a:r>
              <a:rPr lang="en-US" dirty="0" smtClean="0">
                <a:solidFill>
                  <a:srgbClr val="7F7F7F"/>
                </a:solidFill>
              </a:rPr>
              <a:t>Dynamically adapt to device conditions, </a:t>
            </a:r>
            <a:r>
              <a:rPr lang="en-US" dirty="0" err="1" smtClean="0">
                <a:solidFill>
                  <a:srgbClr val="7F7F7F"/>
                </a:solidFill>
              </a:rPr>
              <a:t>e.g</a:t>
            </a:r>
            <a:r>
              <a:rPr lang="en-US" dirty="0" smtClean="0">
                <a:solidFill>
                  <a:srgbClr val="7F7F7F"/>
                </a:solidFill>
              </a:rPr>
              <a:t>:</a:t>
            </a:r>
          </a:p>
          <a:p>
            <a:pPr lvl="1"/>
            <a:r>
              <a:rPr lang="en-US" dirty="0" smtClean="0">
                <a:solidFill>
                  <a:srgbClr val="7F7F7F"/>
                </a:solidFill>
              </a:rPr>
              <a:t>Latency &amp; bandwidth, memory limits</a:t>
            </a:r>
            <a:br>
              <a:rPr lang="en-US" dirty="0" smtClean="0">
                <a:solidFill>
                  <a:srgbClr val="7F7F7F"/>
                </a:solidFill>
              </a:rPr>
            </a:br>
            <a:endParaRPr lang="en-US" dirty="0" smtClean="0">
              <a:solidFill>
                <a:srgbClr val="7F7F7F"/>
              </a:solidFill>
            </a:endParaRPr>
          </a:p>
          <a:p>
            <a:pPr marL="0" indent="0">
              <a:buNone/>
            </a:pPr>
            <a:r>
              <a:rPr lang="en-US" b="1" cap="small" dirty="0" err="1" smtClean="0"/>
              <a:t>DoppioJVM</a:t>
            </a:r>
            <a:r>
              <a:rPr lang="en-US" dirty="0" smtClean="0"/>
              <a:t>:</a:t>
            </a:r>
          </a:p>
          <a:p>
            <a:r>
              <a:rPr lang="en-US" dirty="0" smtClean="0"/>
              <a:t>Fine, fine, maybe a JIT</a:t>
            </a:r>
            <a:endParaRPr lang="en-US" dirty="0"/>
          </a:p>
        </p:txBody>
      </p:sp>
      <p:sp>
        <p:nvSpPr>
          <p:cNvPr id="4" name="Slide Number Placeholder 3"/>
          <p:cNvSpPr>
            <a:spLocks noGrp="1"/>
          </p:cNvSpPr>
          <p:nvPr>
            <p:ph type="sldNum" sz="quarter" idx="12"/>
          </p:nvPr>
        </p:nvSpPr>
        <p:spPr/>
        <p:txBody>
          <a:bodyPr/>
          <a:lstStyle/>
          <a:p>
            <a:fld id="{F024EF30-F224-43E8-8197-B619979C228E}" type="slidenum">
              <a:rPr lang="en-US" altLang="en-US" smtClean="0"/>
              <a:pPr/>
              <a:t>38</a:t>
            </a:fld>
            <a:endParaRPr lang="en-US" altLang="en-US"/>
          </a:p>
        </p:txBody>
      </p:sp>
    </p:spTree>
    <p:extLst>
      <p:ext uri="{BB962C8B-B14F-4D97-AF65-F5344CB8AC3E}">
        <p14:creationId xmlns:p14="http://schemas.microsoft.com/office/powerpoint/2010/main" val="415485314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91" name="Picture 7" descr="http://www.colindye.com/wp-content/uploads/2012/07/Breaking-Down-Barriers.jpg"/>
          <p:cNvPicPr>
            <a:picLocks noChangeAspect="1" noChangeArrowheads="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457200" y="838201"/>
            <a:ext cx="8305800" cy="5257328"/>
          </a:xfrm>
          <a:prstGeom prst="rect">
            <a:avLst/>
          </a:prstGeom>
          <a:noFill/>
          <a:extLst>
            <a:ext uri="{909E8E84-426E-40dd-AFC4-6F175D3DCCD1}">
              <a14:hiddenFill xmlns:a14="http://schemas.microsoft.com/office/drawing/2010/main">
                <a:solidFill>
                  <a:srgbClr val="FFFFFF"/>
                </a:solidFill>
              </a14:hiddenFill>
            </a:ext>
          </a:extLst>
        </p:spPr>
      </p:pic>
      <p:sp>
        <p:nvSpPr>
          <p:cNvPr id="733188" name="Rectangle 4"/>
          <p:cNvSpPr>
            <a:spLocks noGrp="1" noChangeArrowheads="1"/>
          </p:cNvSpPr>
          <p:nvPr>
            <p:ph type="ctrTitle"/>
          </p:nvPr>
        </p:nvSpPr>
        <p:spPr>
          <a:xfrm>
            <a:off x="152400" y="762000"/>
            <a:ext cx="7848600" cy="1905000"/>
          </a:xfrm>
          <a:ln>
            <a:noFill/>
          </a:ln>
        </p:spPr>
        <p:txBody>
          <a:bodyPr>
            <a:normAutofit fontScale="90000"/>
          </a:bodyPr>
          <a:lstStyle/>
          <a:p>
            <a:r>
              <a:rPr lang="en-US" altLang="en-US" sz="6600" b="1" cap="small" dirty="0">
                <a:ln w="12700" cmpd="sng">
                  <a:solidFill>
                    <a:schemeClr val="tx1"/>
                  </a:solidFill>
                </a:ln>
                <a:solidFill>
                  <a:srgbClr val="7D000A"/>
                </a:solidFill>
              </a:rPr>
              <a:t>Doppio</a:t>
            </a:r>
            <a:r>
              <a:rPr lang="en-US" altLang="en-US" b="1" dirty="0" smtClean="0">
                <a:ln w="12700" cmpd="sng">
                  <a:solidFill>
                    <a:schemeClr val="tx1"/>
                  </a:solidFill>
                </a:ln>
                <a:solidFill>
                  <a:srgbClr val="7D000A"/>
                </a:solidFill>
              </a:rPr>
              <a:t/>
            </a:r>
            <a:br>
              <a:rPr lang="en-US" altLang="en-US" b="1" dirty="0" smtClean="0">
                <a:ln w="12700" cmpd="sng">
                  <a:solidFill>
                    <a:schemeClr val="tx1"/>
                  </a:solidFill>
                </a:ln>
                <a:solidFill>
                  <a:srgbClr val="7D000A"/>
                </a:solidFill>
              </a:rPr>
            </a:br>
            <a:r>
              <a:rPr lang="en-US" altLang="en-US" b="1" dirty="0" smtClean="0">
                <a:ln w="12700" cmpd="sng">
                  <a:solidFill>
                    <a:schemeClr val="tx1"/>
                  </a:solidFill>
                </a:ln>
                <a:solidFill>
                  <a:srgbClr val="7D000A"/>
                </a:solidFill>
              </a:rPr>
              <a:t>      </a:t>
            </a:r>
            <a:r>
              <a:rPr lang="en-US" altLang="en-US" sz="3600" b="1" dirty="0" smtClean="0">
                <a:ln w="12700" cmpd="sng">
                  <a:solidFill>
                    <a:schemeClr val="tx1"/>
                  </a:solidFill>
                </a:ln>
                <a:solidFill>
                  <a:srgbClr val="7D000A"/>
                </a:solidFill>
              </a:rPr>
              <a:t>Breaking </a:t>
            </a:r>
            <a:r>
              <a:rPr lang="en-US" altLang="en-US" sz="3600" b="1" dirty="0">
                <a:ln w="12700" cmpd="sng">
                  <a:solidFill>
                    <a:schemeClr val="tx1"/>
                  </a:solidFill>
                </a:ln>
                <a:solidFill>
                  <a:srgbClr val="7D000A"/>
                </a:solidFill>
              </a:rPr>
              <a:t>the Browser Language </a:t>
            </a:r>
            <a:r>
              <a:rPr lang="en-US" altLang="en-US" sz="3600" b="1" dirty="0" smtClean="0">
                <a:ln w="12700" cmpd="sng">
                  <a:solidFill>
                    <a:schemeClr val="tx1"/>
                  </a:solidFill>
                </a:ln>
                <a:solidFill>
                  <a:srgbClr val="7D000A"/>
                </a:solidFill>
              </a:rPr>
              <a:t>Barrier</a:t>
            </a:r>
            <a:br>
              <a:rPr lang="en-US" altLang="en-US" sz="3600" b="1" dirty="0" smtClean="0">
                <a:ln w="12700" cmpd="sng">
                  <a:solidFill>
                    <a:schemeClr val="tx1"/>
                  </a:solidFill>
                </a:ln>
                <a:solidFill>
                  <a:srgbClr val="7D000A"/>
                </a:solidFill>
              </a:rPr>
            </a:br>
            <a:r>
              <a:rPr lang="en-US" altLang="en-US" sz="3600" b="1" dirty="0" smtClean="0">
                <a:ln w="12700" cmpd="sng">
                  <a:solidFill>
                    <a:schemeClr val="tx1"/>
                  </a:solidFill>
                </a:ln>
                <a:solidFill>
                  <a:srgbClr val="7D000A"/>
                </a:solidFill>
              </a:rPr>
              <a:t>[PLDI 2014]</a:t>
            </a:r>
            <a:endParaRPr lang="en-US" altLang="en-US" sz="3200" b="1" dirty="0">
              <a:ln w="12700" cmpd="sng">
                <a:solidFill>
                  <a:schemeClr val="tx1"/>
                </a:solidFill>
              </a:ln>
              <a:solidFill>
                <a:srgbClr val="7D000A"/>
              </a:solidFill>
            </a:endParaRPr>
          </a:p>
        </p:txBody>
      </p:sp>
      <p:sp>
        <p:nvSpPr>
          <p:cNvPr id="733189" name="Rectangle 5"/>
          <p:cNvSpPr>
            <a:spLocks noGrp="1" noChangeArrowheads="1"/>
          </p:cNvSpPr>
          <p:nvPr>
            <p:ph type="subTitle" idx="1"/>
          </p:nvPr>
        </p:nvSpPr>
        <p:spPr>
          <a:xfrm>
            <a:off x="1371600" y="5562600"/>
            <a:ext cx="5759450" cy="715962"/>
          </a:xfrm>
        </p:spPr>
        <p:txBody>
          <a:bodyPr/>
          <a:lstStyle/>
          <a:p>
            <a:r>
              <a:rPr lang="en-US" altLang="en-US" b="1" dirty="0" smtClean="0">
                <a:ln>
                  <a:solidFill>
                    <a:srgbClr val="000000"/>
                  </a:solidFill>
                </a:ln>
                <a:solidFill>
                  <a:srgbClr val="7D000A"/>
                </a:solidFill>
              </a:rPr>
              <a:t>Emery Berger and John Vilk</a:t>
            </a:r>
            <a:endParaRPr lang="en-US" altLang="en-US" b="1" dirty="0">
              <a:ln>
                <a:solidFill>
                  <a:srgbClr val="000000"/>
                </a:solidFill>
              </a:ln>
              <a:solidFill>
                <a:srgbClr val="7D000A"/>
              </a:solidFill>
            </a:endParaRPr>
          </a:p>
        </p:txBody>
      </p:sp>
      <p:pic>
        <p:nvPicPr>
          <p:cNvPr id="733193" name="Picture 9" descr="White marb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 y="5777867"/>
            <a:ext cx="685799" cy="635324"/>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63968" y="3352800"/>
            <a:ext cx="3132989" cy="1077218"/>
          </a:xfrm>
          <a:prstGeom prst="rect">
            <a:avLst/>
          </a:prstGeom>
          <a:noFill/>
        </p:spPr>
        <p:txBody>
          <a:bodyPr wrap="none" rtlCol="0">
            <a:spAutoFit/>
          </a:bodyPr>
          <a:lstStyle/>
          <a:p>
            <a:r>
              <a:rPr lang="en-US" sz="3200" b="1" dirty="0" smtClean="0">
                <a:ln>
                  <a:solidFill>
                    <a:srgbClr val="000000"/>
                  </a:solidFill>
                </a:ln>
                <a:solidFill>
                  <a:srgbClr val="7D000A"/>
                </a:solidFill>
                <a:latin typeface="Frutiger Linotype"/>
                <a:cs typeface="Frutiger Linotype"/>
              </a:rPr>
              <a:t>Check it out at</a:t>
            </a:r>
          </a:p>
          <a:p>
            <a:r>
              <a:rPr lang="en-US" sz="3200" b="1" i="1" dirty="0" smtClean="0">
                <a:ln>
                  <a:solidFill>
                    <a:srgbClr val="000000"/>
                  </a:solidFill>
                </a:ln>
                <a:solidFill>
                  <a:srgbClr val="7D000A"/>
                </a:solidFill>
                <a:latin typeface="Frutiger Linotype"/>
                <a:cs typeface="Frutiger Linotype"/>
              </a:rPr>
              <a:t>doppiojvm.org</a:t>
            </a:r>
            <a:endParaRPr lang="en-US" sz="3200" b="1" i="1" dirty="0">
              <a:ln>
                <a:solidFill>
                  <a:srgbClr val="000000"/>
                </a:solidFill>
              </a:ln>
              <a:solidFill>
                <a:srgbClr val="7D000A"/>
              </a:solidFill>
              <a:latin typeface="Frutiger Linotype"/>
              <a:cs typeface="Frutiger Linotype"/>
            </a:endParaRPr>
          </a:p>
        </p:txBody>
      </p:sp>
      <p:pic>
        <p:nvPicPr>
          <p:cNvPr id="3" name="Picture 2" descr="Screen Shot 2014-04-10 at 9.27.43 PM.pn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5800" y="4419600"/>
            <a:ext cx="1676400" cy="1562746"/>
          </a:xfrm>
          <a:prstGeom prst="rect">
            <a:avLst/>
          </a:prstGeom>
        </p:spPr>
      </p:pic>
    </p:spTree>
    <p:extLst>
      <p:ext uri="{BB962C8B-B14F-4D97-AF65-F5344CB8AC3E}">
        <p14:creationId xmlns:p14="http://schemas.microsoft.com/office/powerpoint/2010/main" val="4106500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4</a:t>
            </a:fld>
            <a:endParaRPr lang="en-US" altLang="en-US"/>
          </a:p>
        </p:txBody>
      </p:sp>
      <p:grpSp>
        <p:nvGrpSpPr>
          <p:cNvPr id="2" name="Group 1"/>
          <p:cNvGrpSpPr/>
          <p:nvPr/>
        </p:nvGrpSpPr>
        <p:grpSpPr>
          <a:xfrm>
            <a:off x="381000" y="441067"/>
            <a:ext cx="3276600" cy="2234573"/>
            <a:chOff x="381000" y="441067"/>
            <a:chExt cx="3276600" cy="2234573"/>
          </a:xfrm>
        </p:grpSpPr>
        <p:sp>
          <p:nvSpPr>
            <p:cNvPr id="5" name="TextBox 4"/>
            <p:cNvSpPr txBox="1"/>
            <p:nvPr/>
          </p:nvSpPr>
          <p:spPr>
            <a:xfrm>
              <a:off x="381000" y="441067"/>
              <a:ext cx="327660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4000" b="1" dirty="0" smtClean="0"/>
                <a:t>Static Types</a:t>
              </a:r>
              <a:endParaRPr lang="en-US" sz="4000" b="1" dirty="0"/>
            </a:p>
          </p:txBody>
        </p:sp>
        <p:pic>
          <p:nvPicPr>
            <p:cNvPr id="9" name="Picture 8"/>
            <p:cNvPicPr>
              <a:picLocks noChangeAspect="1"/>
            </p:cNvPicPr>
            <p:nvPr/>
          </p:nvPicPr>
          <p:blipFill>
            <a:blip r:embed="rId3"/>
            <a:stretch>
              <a:fillRect/>
            </a:stretch>
          </p:blipFill>
          <p:spPr>
            <a:xfrm>
              <a:off x="914400" y="1295400"/>
              <a:ext cx="2286000" cy="557784"/>
            </a:xfrm>
            <a:prstGeom prst="rect">
              <a:avLst/>
            </a:prstGeom>
          </p:spPr>
        </p:pic>
        <p:pic>
          <p:nvPicPr>
            <p:cNvPr id="12" name="Picture 11"/>
            <p:cNvPicPr>
              <a:picLocks noChangeAspect="1"/>
            </p:cNvPicPr>
            <p:nvPr/>
          </p:nvPicPr>
          <p:blipFill>
            <a:blip r:embed="rId4"/>
            <a:stretch>
              <a:fillRect/>
            </a:stretch>
          </p:blipFill>
          <p:spPr>
            <a:xfrm>
              <a:off x="876300" y="2057400"/>
              <a:ext cx="2324100" cy="618240"/>
            </a:xfrm>
            <a:prstGeom prst="rect">
              <a:avLst/>
            </a:prstGeom>
          </p:spPr>
        </p:pic>
      </p:grpSp>
      <p:grpSp>
        <p:nvGrpSpPr>
          <p:cNvPr id="3" name="Group 2"/>
          <p:cNvGrpSpPr/>
          <p:nvPr/>
        </p:nvGrpSpPr>
        <p:grpSpPr>
          <a:xfrm>
            <a:off x="3962401" y="441066"/>
            <a:ext cx="3886200" cy="1402659"/>
            <a:chOff x="3962401" y="441066"/>
            <a:chExt cx="3886200" cy="1402659"/>
          </a:xfrm>
        </p:grpSpPr>
        <p:sp>
          <p:nvSpPr>
            <p:cNvPr id="6" name="TextBox 5"/>
            <p:cNvSpPr txBox="1"/>
            <p:nvPr/>
          </p:nvSpPr>
          <p:spPr>
            <a:xfrm>
              <a:off x="3962401" y="441066"/>
              <a:ext cx="388620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4000" b="1" dirty="0" smtClean="0"/>
                <a:t>Alternate Syntax</a:t>
              </a:r>
              <a:endParaRPr lang="en-US" sz="4000" b="1" dirty="0"/>
            </a:p>
          </p:txBody>
        </p:sp>
        <p:pic>
          <p:nvPicPr>
            <p:cNvPr id="13" name="Picture 12"/>
            <p:cNvPicPr>
              <a:picLocks noChangeAspect="1"/>
            </p:cNvPicPr>
            <p:nvPr/>
          </p:nvPicPr>
          <p:blipFill>
            <a:blip r:embed="rId5"/>
            <a:stretch>
              <a:fillRect/>
            </a:stretch>
          </p:blipFill>
          <p:spPr>
            <a:xfrm>
              <a:off x="4114801" y="1245571"/>
              <a:ext cx="3495702" cy="598154"/>
            </a:xfrm>
            <a:prstGeom prst="rect">
              <a:avLst/>
            </a:prstGeom>
          </p:spPr>
        </p:pic>
      </p:grpSp>
      <p:grpSp>
        <p:nvGrpSpPr>
          <p:cNvPr id="7" name="Group 6"/>
          <p:cNvGrpSpPr/>
          <p:nvPr/>
        </p:nvGrpSpPr>
        <p:grpSpPr>
          <a:xfrm>
            <a:off x="381000" y="3200400"/>
            <a:ext cx="7467600" cy="2638455"/>
            <a:chOff x="381000" y="3200400"/>
            <a:chExt cx="7467600" cy="2638455"/>
          </a:xfrm>
        </p:grpSpPr>
        <p:sp>
          <p:nvSpPr>
            <p:cNvPr id="8" name="TextBox 7"/>
            <p:cNvSpPr txBox="1"/>
            <p:nvPr/>
          </p:nvSpPr>
          <p:spPr>
            <a:xfrm>
              <a:off x="381000" y="3200400"/>
              <a:ext cx="746760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4000" b="1" dirty="0" smtClean="0"/>
                <a:t>Legacy Languages</a:t>
              </a:r>
              <a:endParaRPr lang="en-US" sz="4000" b="1" dirty="0"/>
            </a:p>
          </p:txBody>
        </p:sp>
        <p:pic>
          <p:nvPicPr>
            <p:cNvPr id="14" name="Picture 13"/>
            <p:cNvPicPr>
              <a:picLocks noChangeAspect="1"/>
            </p:cNvPicPr>
            <p:nvPr/>
          </p:nvPicPr>
          <p:blipFill>
            <a:blip r:embed="rId6"/>
            <a:stretch>
              <a:fillRect/>
            </a:stretch>
          </p:blipFill>
          <p:spPr>
            <a:xfrm>
              <a:off x="838200" y="4116558"/>
              <a:ext cx="1524000" cy="1447800"/>
            </a:xfrm>
            <a:prstGeom prst="rect">
              <a:avLst/>
            </a:prstGeom>
          </p:spPr>
        </p:pic>
        <p:pic>
          <p:nvPicPr>
            <p:cNvPr id="16" name="Picture 15"/>
            <p:cNvPicPr>
              <a:picLocks noChangeAspect="1"/>
            </p:cNvPicPr>
            <p:nvPr/>
          </p:nvPicPr>
          <p:blipFill>
            <a:blip r:embed="rId7"/>
            <a:stretch>
              <a:fillRect/>
            </a:stretch>
          </p:blipFill>
          <p:spPr>
            <a:xfrm>
              <a:off x="3243189" y="4227235"/>
              <a:ext cx="4506817" cy="1226445"/>
            </a:xfrm>
            <a:prstGeom prst="rect">
              <a:avLst/>
            </a:prstGeom>
          </p:spPr>
        </p:pic>
        <p:sp>
          <p:nvSpPr>
            <p:cNvPr id="17" name="TextBox 16"/>
            <p:cNvSpPr txBox="1"/>
            <p:nvPr/>
          </p:nvSpPr>
          <p:spPr>
            <a:xfrm>
              <a:off x="1066800" y="5438745"/>
              <a:ext cx="897251" cy="400110"/>
            </a:xfrm>
            <a:prstGeom prst="rect">
              <a:avLst/>
            </a:prstGeom>
            <a:noFill/>
          </p:spPr>
          <p:txBody>
            <a:bodyPr wrap="none" rtlCol="0">
              <a:spAutoFit/>
            </a:bodyPr>
            <a:lstStyle/>
            <a:p>
              <a:r>
                <a:rPr lang="en-US" dirty="0" smtClean="0"/>
                <a:t>(Java)</a:t>
              </a:r>
              <a:endParaRPr lang="en-US" dirty="0"/>
            </a:p>
          </p:txBody>
        </p:sp>
        <p:sp>
          <p:nvSpPr>
            <p:cNvPr id="18" name="TextBox 17"/>
            <p:cNvSpPr txBox="1"/>
            <p:nvPr/>
          </p:nvSpPr>
          <p:spPr>
            <a:xfrm>
              <a:off x="4423238" y="5438745"/>
              <a:ext cx="2146717" cy="400110"/>
            </a:xfrm>
            <a:prstGeom prst="rect">
              <a:avLst/>
            </a:prstGeom>
            <a:noFill/>
          </p:spPr>
          <p:txBody>
            <a:bodyPr wrap="none" rtlCol="0">
              <a:spAutoFit/>
            </a:bodyPr>
            <a:lstStyle/>
            <a:p>
              <a:r>
                <a:rPr lang="en-US" dirty="0" smtClean="0"/>
                <a:t>(C/C++/LLVM IR)</a:t>
              </a:r>
              <a:endParaRPr lang="en-US" dirty="0"/>
            </a:p>
          </p:txBody>
        </p:sp>
      </p:grpSp>
    </p:spTree>
    <p:extLst>
      <p:ext uri="{BB962C8B-B14F-4D97-AF65-F5344CB8AC3E}">
        <p14:creationId xmlns:p14="http://schemas.microsoft.com/office/powerpoint/2010/main" val="4226207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5</a:t>
            </a:fld>
            <a:endParaRPr lang="en-US" altLang="en-US"/>
          </a:p>
        </p:txBody>
      </p:sp>
      <p:pic>
        <p:nvPicPr>
          <p:cNvPr id="5" name="Picture 4"/>
          <p:cNvPicPr>
            <a:picLocks noChangeAspect="1"/>
          </p:cNvPicPr>
          <p:nvPr/>
        </p:nvPicPr>
        <p:blipFill>
          <a:blip r:embed="rId3"/>
          <a:stretch>
            <a:fillRect/>
          </a:stretch>
        </p:blipFill>
        <p:spPr>
          <a:xfrm>
            <a:off x="-1066801" y="0"/>
            <a:ext cx="10095571" cy="6400800"/>
          </a:xfrm>
          <a:prstGeom prst="rect">
            <a:avLst/>
          </a:prstGeom>
        </p:spPr>
      </p:pic>
    </p:spTree>
    <p:extLst>
      <p:ext uri="{BB962C8B-B14F-4D97-AF65-F5344CB8AC3E}">
        <p14:creationId xmlns:p14="http://schemas.microsoft.com/office/powerpoint/2010/main" val="11348985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024EF30-F224-43E8-8197-B619979C228E}" type="slidenum">
              <a:rPr lang="en-US" altLang="en-US" smtClean="0"/>
              <a:pPr/>
              <a:t>6</a:t>
            </a:fld>
            <a:endParaRPr lang="en-US" altLang="en-US"/>
          </a:p>
        </p:txBody>
      </p:sp>
      <p:pic>
        <p:nvPicPr>
          <p:cNvPr id="5" name="Picture 4"/>
          <p:cNvPicPr>
            <a:picLocks noChangeAspect="1"/>
          </p:cNvPicPr>
          <p:nvPr/>
        </p:nvPicPr>
        <p:blipFill>
          <a:blip r:embed="rId3"/>
          <a:stretch>
            <a:fillRect/>
          </a:stretch>
        </p:blipFill>
        <p:spPr>
          <a:xfrm>
            <a:off x="-228600" y="0"/>
            <a:ext cx="8770751" cy="6445562"/>
          </a:xfrm>
          <a:prstGeom prst="rect">
            <a:avLst/>
          </a:prstGeom>
        </p:spPr>
      </p:pic>
      <p:pic>
        <p:nvPicPr>
          <p:cNvPr id="7" name="Picture 6"/>
          <p:cNvPicPr>
            <a:picLocks noChangeAspect="1"/>
          </p:cNvPicPr>
          <p:nvPr/>
        </p:nvPicPr>
        <p:blipFill>
          <a:blip r:embed="rId4"/>
          <a:stretch>
            <a:fillRect/>
          </a:stretch>
        </p:blipFill>
        <p:spPr>
          <a:xfrm>
            <a:off x="2819400" y="990600"/>
            <a:ext cx="2540000" cy="2540000"/>
          </a:xfrm>
          <a:prstGeom prst="rect">
            <a:avLst/>
          </a:prstGeom>
        </p:spPr>
      </p:pic>
      <p:pic>
        <p:nvPicPr>
          <p:cNvPr id="8" name="Picture 7"/>
          <p:cNvPicPr>
            <a:picLocks noChangeAspect="1"/>
          </p:cNvPicPr>
          <p:nvPr/>
        </p:nvPicPr>
        <p:blipFill>
          <a:blip r:embed="rId5"/>
          <a:stretch>
            <a:fillRect/>
          </a:stretch>
        </p:blipFill>
        <p:spPr>
          <a:xfrm>
            <a:off x="5638800" y="762000"/>
            <a:ext cx="2590800" cy="2590800"/>
          </a:xfrm>
          <a:prstGeom prst="rect">
            <a:avLst/>
          </a:prstGeom>
        </p:spPr>
      </p:pic>
      <p:pic>
        <p:nvPicPr>
          <p:cNvPr id="9" name="Picture 8"/>
          <p:cNvPicPr>
            <a:picLocks noChangeAspect="1"/>
          </p:cNvPicPr>
          <p:nvPr/>
        </p:nvPicPr>
        <p:blipFill>
          <a:blip r:embed="rId6"/>
          <a:stretch>
            <a:fillRect/>
          </a:stretch>
        </p:blipFill>
        <p:spPr>
          <a:xfrm>
            <a:off x="-1524000" y="0"/>
            <a:ext cx="4898571" cy="3429000"/>
          </a:xfrm>
          <a:prstGeom prst="rect">
            <a:avLst/>
          </a:prstGeom>
        </p:spPr>
      </p:pic>
      <p:pic>
        <p:nvPicPr>
          <p:cNvPr id="6" name="Picture 5"/>
          <p:cNvPicPr>
            <a:picLocks noChangeAspect="1"/>
          </p:cNvPicPr>
          <p:nvPr/>
        </p:nvPicPr>
        <p:blipFill>
          <a:blip r:embed="rId7"/>
          <a:stretch>
            <a:fillRect/>
          </a:stretch>
        </p:blipFill>
        <p:spPr>
          <a:xfrm>
            <a:off x="457200" y="1295400"/>
            <a:ext cx="2057400" cy="2057400"/>
          </a:xfrm>
          <a:prstGeom prst="rect">
            <a:avLst/>
          </a:prstGeom>
        </p:spPr>
      </p:pic>
    </p:spTree>
    <p:extLst>
      <p:ext uri="{BB962C8B-B14F-4D97-AF65-F5344CB8AC3E}">
        <p14:creationId xmlns:p14="http://schemas.microsoft.com/office/powerpoint/2010/main" val="3464177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0-ppt_w/2"/>
                                          </p:val>
                                        </p:tav>
                                      </p:tavLst>
                                    </p:anim>
                                    <p:anim calcmode="lin" valueType="num">
                                      <p:cBhvr additive="base">
                                        <p:cTn id="13" dur="500"/>
                                        <p:tgtEl>
                                          <p:spTgt spid="6"/>
                                        </p:tgtEl>
                                        <p:attrNameLst>
                                          <p:attrName>ppt_y</p:attrName>
                                        </p:attrNameLst>
                                      </p:cBhvr>
                                      <p:tavLst>
                                        <p:tav tm="0">
                                          <p:val>
                                            <p:strVal val="ppt_y"/>
                                          </p:val>
                                        </p:tav>
                                        <p:tav tm="100000">
                                          <p:val>
                                            <p:strVal val="ppt_y"/>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xit" presetSubtype="8" fill="hold" nodeType="withEffect">
                                  <p:stCondLst>
                                    <p:cond delay="0"/>
                                  </p:stCondLst>
                                  <p:childTnLst>
                                    <p:anim calcmode="lin" valueType="num">
                                      <p:cBhvr additive="base">
                                        <p:cTn id="16" dur="500"/>
                                        <p:tgtEl>
                                          <p:spTgt spid="9"/>
                                        </p:tgtEl>
                                        <p:attrNameLst>
                                          <p:attrName>ppt_x</p:attrName>
                                        </p:attrNameLst>
                                      </p:cBhvr>
                                      <p:tavLst>
                                        <p:tav tm="0">
                                          <p:val>
                                            <p:strVal val="ppt_x"/>
                                          </p:val>
                                        </p:tav>
                                        <p:tav tm="100000">
                                          <p:val>
                                            <p:strVal val="0-ppt_w/2"/>
                                          </p:val>
                                        </p:tav>
                                      </p:tavLst>
                                    </p:anim>
                                    <p:anim calcmode="lin" valueType="num">
                                      <p:cBhvr additive="base">
                                        <p:cTn id="17" dur="500"/>
                                        <p:tgtEl>
                                          <p:spTgt spid="9"/>
                                        </p:tgtEl>
                                        <p:attrNameLst>
                                          <p:attrName>ppt_y</p:attrName>
                                        </p:attrNameLst>
                                      </p:cBhvr>
                                      <p:tavLst>
                                        <p:tav tm="0">
                                          <p:val>
                                            <p:strVal val="ppt_y"/>
                                          </p:val>
                                        </p:tav>
                                        <p:tav tm="100000">
                                          <p:val>
                                            <p:strVal val="ppt_y"/>
                                          </p:val>
                                        </p:tav>
                                      </p:tavLst>
                                    </p:anim>
                                    <p:set>
                                      <p:cBhvr>
                                        <p:cTn id="1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261" y="533400"/>
            <a:ext cx="8229600" cy="5248656"/>
          </a:xfrm>
          <a:prstGeom prst="rect">
            <a:avLst/>
          </a:prstGeom>
        </p:spPr>
      </p:pic>
      <p:sp>
        <p:nvSpPr>
          <p:cNvPr id="4" name="Slide Number Placeholder 3"/>
          <p:cNvSpPr>
            <a:spLocks noGrp="1"/>
          </p:cNvSpPr>
          <p:nvPr>
            <p:ph type="sldNum" sz="quarter" idx="12"/>
          </p:nvPr>
        </p:nvSpPr>
        <p:spPr/>
        <p:txBody>
          <a:bodyPr/>
          <a:lstStyle/>
          <a:p>
            <a:fld id="{F024EF30-F224-43E8-8197-B619979C228E}" type="slidenum">
              <a:rPr lang="en-US" altLang="en-US" smtClean="0"/>
              <a:pPr/>
              <a:t>7</a:t>
            </a:fld>
            <a:endParaRPr lang="en-US" altLang="en-US"/>
          </a:p>
        </p:txBody>
      </p:sp>
      <p:pic>
        <p:nvPicPr>
          <p:cNvPr id="6" name="Picture 5"/>
          <p:cNvPicPr>
            <a:picLocks noChangeAspect="1"/>
          </p:cNvPicPr>
          <p:nvPr/>
        </p:nvPicPr>
        <p:blipFill>
          <a:blip r:embed="rId4"/>
          <a:stretch>
            <a:fillRect/>
          </a:stretch>
        </p:blipFill>
        <p:spPr>
          <a:xfrm>
            <a:off x="1295400" y="1066800"/>
            <a:ext cx="4898571" cy="3429000"/>
          </a:xfrm>
          <a:prstGeom prst="rect">
            <a:avLst/>
          </a:prstGeom>
        </p:spPr>
      </p:pic>
      <p:pic>
        <p:nvPicPr>
          <p:cNvPr id="7" name="Picture 6"/>
          <p:cNvPicPr>
            <a:picLocks noChangeAspect="1"/>
          </p:cNvPicPr>
          <p:nvPr/>
        </p:nvPicPr>
        <p:blipFill>
          <a:blip r:embed="rId5"/>
          <a:stretch>
            <a:fillRect/>
          </a:stretch>
        </p:blipFill>
        <p:spPr>
          <a:xfrm>
            <a:off x="3276600" y="2362200"/>
            <a:ext cx="2057400" cy="2057400"/>
          </a:xfrm>
          <a:prstGeom prst="rect">
            <a:avLst/>
          </a:prstGeom>
        </p:spPr>
      </p:pic>
      <p:pic>
        <p:nvPicPr>
          <p:cNvPr id="9" name="Picture 8"/>
          <p:cNvPicPr>
            <a:picLocks noChangeAspect="1"/>
          </p:cNvPicPr>
          <p:nvPr/>
        </p:nvPicPr>
        <p:blipFill>
          <a:blip r:embed="rId6"/>
          <a:stretch>
            <a:fillRect/>
          </a:stretch>
        </p:blipFill>
        <p:spPr>
          <a:xfrm>
            <a:off x="3429000" y="4191000"/>
            <a:ext cx="1780674" cy="1691640"/>
          </a:xfrm>
          <a:prstGeom prst="rect">
            <a:avLst/>
          </a:prstGeom>
        </p:spPr>
      </p:pic>
      <p:sp>
        <p:nvSpPr>
          <p:cNvPr id="10" name="TextBox 9"/>
          <p:cNvSpPr txBox="1"/>
          <p:nvPr/>
        </p:nvSpPr>
        <p:spPr>
          <a:xfrm>
            <a:off x="5019815" y="4419600"/>
            <a:ext cx="698178" cy="1200329"/>
          </a:xfrm>
          <a:prstGeom prst="rect">
            <a:avLst/>
          </a:prstGeom>
          <a:noFill/>
        </p:spPr>
        <p:txBody>
          <a:bodyPr wrap="none" rtlCol="0">
            <a:spAutoFit/>
          </a:bodyPr>
          <a:lstStyle/>
          <a:p>
            <a:r>
              <a:rPr lang="en-US" sz="7200" dirty="0" smtClean="0"/>
              <a:t>?</a:t>
            </a:r>
            <a:endParaRPr lang="en-US" sz="7200" dirty="0"/>
          </a:p>
        </p:txBody>
      </p:sp>
      <p:pic>
        <p:nvPicPr>
          <p:cNvPr id="8" name="Picture 7"/>
          <p:cNvPicPr>
            <a:picLocks noChangeAspect="1"/>
          </p:cNvPicPr>
          <p:nvPr/>
        </p:nvPicPr>
        <p:blipFill>
          <a:blip r:embed="rId7"/>
          <a:stretch>
            <a:fillRect/>
          </a:stretch>
        </p:blipFill>
        <p:spPr>
          <a:xfrm>
            <a:off x="914400" y="0"/>
            <a:ext cx="6400800" cy="6400800"/>
          </a:xfrm>
          <a:prstGeom prst="rect">
            <a:avLst/>
          </a:prstGeom>
        </p:spPr>
      </p:pic>
    </p:spTree>
    <p:extLst>
      <p:ext uri="{BB962C8B-B14F-4D97-AF65-F5344CB8AC3E}">
        <p14:creationId xmlns:p14="http://schemas.microsoft.com/office/powerpoint/2010/main" val="1176516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8" fill="hold" nodeType="clickEffect">
                                  <p:stCondLst>
                                    <p:cond delay="0"/>
                                  </p:stCondLst>
                                  <p:childTnLst>
                                    <p:anim calcmode="lin" valueType="num">
                                      <p:cBhvr additive="base">
                                        <p:cTn id="16" dur="500"/>
                                        <p:tgtEl>
                                          <p:spTgt spid="6"/>
                                        </p:tgtEl>
                                        <p:attrNameLst>
                                          <p:attrName>ppt_x</p:attrName>
                                        </p:attrNameLst>
                                      </p:cBhvr>
                                      <p:tavLst>
                                        <p:tav tm="0">
                                          <p:val>
                                            <p:strVal val="ppt_x"/>
                                          </p:val>
                                        </p:tav>
                                        <p:tav tm="100000">
                                          <p:val>
                                            <p:strVal val="0-ppt_w/2"/>
                                          </p:val>
                                        </p:tav>
                                      </p:tavLst>
                                    </p:anim>
                                    <p:anim calcmode="lin" valueType="num">
                                      <p:cBhvr additive="base">
                                        <p:cTn id="17" dur="500"/>
                                        <p:tgtEl>
                                          <p:spTgt spid="6"/>
                                        </p:tgtEl>
                                        <p:attrNameLst>
                                          <p:attrName>ppt_y</p:attrName>
                                        </p:attrNameLst>
                                      </p:cBhvr>
                                      <p:tavLst>
                                        <p:tav tm="0">
                                          <p:val>
                                            <p:strVal val="ppt_y"/>
                                          </p:val>
                                        </p:tav>
                                        <p:tav tm="100000">
                                          <p:val>
                                            <p:strVal val="ppt_y"/>
                                          </p:val>
                                        </p:tav>
                                      </p:tavLst>
                                    </p:anim>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a:off x="4267200" y="533400"/>
            <a:ext cx="0" cy="58674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stretch>
            <a:fillRect/>
          </a:stretch>
        </p:blipFill>
        <p:spPr>
          <a:xfrm rot="16200000">
            <a:off x="1697800" y="2569400"/>
            <a:ext cx="5105400" cy="1795399"/>
          </a:xfrm>
          <a:prstGeom prst="rect">
            <a:avLst/>
          </a:prstGeom>
        </p:spPr>
      </p:pic>
      <p:sp>
        <p:nvSpPr>
          <p:cNvPr id="4" name="Slide Number Placeholder 3"/>
          <p:cNvSpPr>
            <a:spLocks noGrp="1"/>
          </p:cNvSpPr>
          <p:nvPr>
            <p:ph type="sldNum" sz="quarter" idx="12"/>
          </p:nvPr>
        </p:nvSpPr>
        <p:spPr>
          <a:xfrm>
            <a:off x="5897880" y="6441017"/>
            <a:ext cx="1920240" cy="340783"/>
          </a:xfrm>
        </p:spPr>
        <p:txBody>
          <a:bodyPr/>
          <a:lstStyle/>
          <a:p>
            <a:fld id="{F024EF30-F224-43E8-8197-B619979C228E}" type="slidenum">
              <a:rPr lang="en-US" altLang="en-US" smtClean="0"/>
              <a:pPr/>
              <a:t>8</a:t>
            </a:fld>
            <a:endParaRPr lang="en-US" altLang="en-US"/>
          </a:p>
        </p:txBody>
      </p:sp>
      <p:sp>
        <p:nvSpPr>
          <p:cNvPr id="23" name="TextBox 22"/>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
        <p:nvSpPr>
          <p:cNvPr id="54" name="TextBox 53"/>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
        <p:nvSpPr>
          <p:cNvPr id="31" name="TextBox 30"/>
          <p:cNvSpPr txBox="1"/>
          <p:nvPr/>
        </p:nvSpPr>
        <p:spPr>
          <a:xfrm>
            <a:off x="4343400" y="228600"/>
            <a:ext cx="3886200" cy="584776"/>
          </a:xfrm>
          <a:prstGeom prst="rect">
            <a:avLst/>
          </a:prstGeom>
          <a:noFill/>
        </p:spPr>
        <p:txBody>
          <a:bodyPr wrap="square" rtlCol="0">
            <a:spAutoFit/>
          </a:bodyPr>
          <a:lstStyle/>
          <a:p>
            <a:r>
              <a:rPr lang="en-US" sz="3200" b="1" dirty="0" smtClean="0"/>
              <a:t>Browser</a:t>
            </a:r>
            <a:endParaRPr lang="en-US" sz="3200" b="1" dirty="0"/>
          </a:p>
        </p:txBody>
      </p:sp>
    </p:spTree>
    <p:extLst>
      <p:ext uri="{BB962C8B-B14F-4D97-AF65-F5344CB8AC3E}">
        <p14:creationId xmlns:p14="http://schemas.microsoft.com/office/powerpoint/2010/main" val="26519857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4267200" y="533400"/>
            <a:ext cx="0" cy="586740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stretch>
            <a:fillRect/>
          </a:stretch>
        </p:blipFill>
        <p:spPr>
          <a:xfrm rot="16200000">
            <a:off x="1697800" y="2569400"/>
            <a:ext cx="5105400" cy="1795399"/>
          </a:xfrm>
          <a:prstGeom prst="rect">
            <a:avLst/>
          </a:prstGeom>
        </p:spPr>
      </p:pic>
      <p:sp>
        <p:nvSpPr>
          <p:cNvPr id="4" name="Slide Number Placeholder 3"/>
          <p:cNvSpPr>
            <a:spLocks noGrp="1"/>
          </p:cNvSpPr>
          <p:nvPr>
            <p:ph type="sldNum" sz="quarter" idx="12"/>
          </p:nvPr>
        </p:nvSpPr>
        <p:spPr>
          <a:xfrm>
            <a:off x="5897880" y="6441017"/>
            <a:ext cx="1920240" cy="340783"/>
          </a:xfrm>
        </p:spPr>
        <p:txBody>
          <a:bodyPr/>
          <a:lstStyle/>
          <a:p>
            <a:fld id="{F024EF30-F224-43E8-8197-B619979C228E}" type="slidenum">
              <a:rPr lang="en-US" altLang="en-US" smtClean="0"/>
              <a:pPr/>
              <a:t>9</a:t>
            </a:fld>
            <a:endParaRPr lang="en-US" altLang="en-US"/>
          </a:p>
        </p:txBody>
      </p:sp>
      <p:sp>
        <p:nvSpPr>
          <p:cNvPr id="19" name="TextBox 18"/>
          <p:cNvSpPr txBox="1"/>
          <p:nvPr/>
        </p:nvSpPr>
        <p:spPr>
          <a:xfrm>
            <a:off x="76200" y="1143000"/>
            <a:ext cx="2057400" cy="1323439"/>
          </a:xfrm>
          <a:prstGeom prst="rect">
            <a:avLst/>
          </a:prstGeom>
          <a:noFill/>
        </p:spPr>
        <p:txBody>
          <a:bodyPr wrap="square" rtlCol="0">
            <a:spAutoFit/>
          </a:bodyPr>
          <a:lstStyle/>
          <a:p>
            <a:r>
              <a:rPr lang="en-US" dirty="0" smtClean="0"/>
              <a:t>Multithreading</a:t>
            </a:r>
          </a:p>
          <a:p>
            <a:endParaRPr lang="en-US" dirty="0"/>
          </a:p>
          <a:p>
            <a:r>
              <a:rPr lang="en-US" dirty="0" smtClean="0"/>
              <a:t>Context Switching</a:t>
            </a:r>
            <a:endParaRPr lang="en-US" dirty="0"/>
          </a:p>
        </p:txBody>
      </p:sp>
      <p:sp>
        <p:nvSpPr>
          <p:cNvPr id="23" name="TextBox 22"/>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
        <p:nvSpPr>
          <p:cNvPr id="30" name="TextBox 29"/>
          <p:cNvSpPr txBox="1"/>
          <p:nvPr/>
        </p:nvSpPr>
        <p:spPr>
          <a:xfrm>
            <a:off x="4343400" y="228600"/>
            <a:ext cx="3886200" cy="584776"/>
          </a:xfrm>
          <a:prstGeom prst="rect">
            <a:avLst/>
          </a:prstGeom>
          <a:noFill/>
        </p:spPr>
        <p:txBody>
          <a:bodyPr wrap="square" rtlCol="0">
            <a:spAutoFit/>
          </a:bodyPr>
          <a:lstStyle/>
          <a:p>
            <a:r>
              <a:rPr lang="en-US" sz="3200" b="1" dirty="0" smtClean="0"/>
              <a:t>Browser</a:t>
            </a:r>
            <a:endParaRPr lang="en-US" sz="3200" b="1" dirty="0"/>
          </a:p>
        </p:txBody>
      </p:sp>
      <p:pic>
        <p:nvPicPr>
          <p:cNvPr id="9" name="Picture 8"/>
          <p:cNvPicPr>
            <a:picLocks noChangeAspect="1"/>
          </p:cNvPicPr>
          <p:nvPr/>
        </p:nvPicPr>
        <p:blipFill>
          <a:blip r:embed="rId4"/>
          <a:stretch>
            <a:fillRect/>
          </a:stretch>
        </p:blipFill>
        <p:spPr>
          <a:xfrm>
            <a:off x="2209800" y="1066800"/>
            <a:ext cx="1538761" cy="1524000"/>
          </a:xfrm>
          <a:prstGeom prst="rect">
            <a:avLst/>
          </a:prstGeom>
        </p:spPr>
      </p:pic>
      <p:sp>
        <p:nvSpPr>
          <p:cNvPr id="54" name="TextBox 53"/>
          <p:cNvSpPr txBox="1"/>
          <p:nvPr/>
        </p:nvSpPr>
        <p:spPr>
          <a:xfrm>
            <a:off x="0" y="228600"/>
            <a:ext cx="3886200" cy="584776"/>
          </a:xfrm>
          <a:prstGeom prst="rect">
            <a:avLst/>
          </a:prstGeom>
          <a:noFill/>
        </p:spPr>
        <p:txBody>
          <a:bodyPr wrap="square" rtlCol="0">
            <a:spAutoFit/>
          </a:bodyPr>
          <a:lstStyle/>
          <a:p>
            <a:r>
              <a:rPr lang="en-US" sz="3200" b="1" dirty="0" smtClean="0"/>
              <a:t>Native</a:t>
            </a:r>
            <a:endParaRPr lang="en-US" sz="3200" b="1" dirty="0"/>
          </a:p>
        </p:txBody>
      </p:sp>
    </p:spTree>
    <p:extLst>
      <p:ext uri="{BB962C8B-B14F-4D97-AF65-F5344CB8AC3E}">
        <p14:creationId xmlns:p14="http://schemas.microsoft.com/office/powerpoint/2010/main" val="1573183008"/>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497"/>
  <p:tag name="DEFAULTHEIGHT" val="4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de Master">
  <a:themeElements>
    <a:clrScheme name="Slide Master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Slide Master">
      <a:majorFont>
        <a:latin typeface="Frutiger Linotype"/>
        <a:ea typeface=""/>
        <a:cs typeface=""/>
      </a:majorFont>
      <a:minorFont>
        <a:latin typeface="Frutiger Linotyp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altLang="en-US" sz="2000" b="0" i="0" u="none" strike="noStrike" cap="none" normalizeH="0" baseline="0" smtClean="0">
            <a:ln>
              <a:noFill/>
            </a:ln>
            <a:solidFill>
              <a:schemeClr val="tx1"/>
            </a:solidFill>
            <a:effectLst/>
            <a:latin typeface="Frutiger Linotype"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altLang="en-US" sz="2000" b="0" i="0" u="none" strike="noStrike" cap="none" normalizeH="0" baseline="0" smtClean="0">
            <a:ln>
              <a:noFill/>
            </a:ln>
            <a:solidFill>
              <a:schemeClr val="tx1"/>
            </a:solidFill>
            <a:effectLst/>
            <a:latin typeface="Frutiger Linotype" pitchFamily="34" charset="0"/>
          </a:defRPr>
        </a:defPPr>
      </a:lstStyle>
    </a:lnDef>
  </a:objectDefaults>
  <a:extraClrSchemeLst>
    <a:extraClrScheme>
      <a:clrScheme name="Slide Master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Slide Master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Slide Master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Slide Master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Slide Master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Slide Master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Slide Master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1472297257</TotalTime>
  <Words>4208</Words>
  <Application>Microsoft Macintosh PowerPoint</Application>
  <PresentationFormat>Custom</PresentationFormat>
  <Paragraphs>738</Paragraphs>
  <Slides>39</Slides>
  <Notes>37</Notes>
  <HiddenSlides>0</HiddenSlides>
  <MMClips>1</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Slide Master</vt:lpstr>
      <vt:lpstr>Office Theme</vt:lpstr>
      <vt:lpstr>Doppio       Breaking the Browser Language Barrier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Doppio Execution Environment</vt:lpstr>
      <vt:lpstr>Doppio File System: BrowserFS</vt:lpstr>
      <vt:lpstr>BrowserFS File System Abstraction</vt:lpstr>
      <vt:lpstr>Mount All The Backends</vt:lpstr>
      <vt:lpstr>Mount All The Backends</vt:lpstr>
      <vt:lpstr>Doppio: TCP Sockets</vt:lpstr>
      <vt:lpstr>PowerPoint Presentation</vt:lpstr>
      <vt:lpstr>Doppio Unmanaged Heap</vt:lpstr>
      <vt:lpstr>PowerPoint Presentation</vt:lpstr>
      <vt:lpstr>DoppioJVM: Look Ma, No Plugin</vt:lpstr>
      <vt:lpstr>DoppioJVM: Look Ma, No Plugin</vt:lpstr>
      <vt:lpstr>DoppioJVM Performance</vt:lpstr>
      <vt:lpstr>DoppioJVM Performance</vt:lpstr>
      <vt:lpstr>DoppioJVM CodeMoo.com</vt:lpstr>
      <vt:lpstr>Doppio (BrowserFS) + Emscripten</vt:lpstr>
      <vt:lpstr>PowerPoint Presentation</vt:lpstr>
      <vt:lpstr>PowerPoint Presentation</vt:lpstr>
      <vt:lpstr>PowerPoint Presentation</vt:lpstr>
      <vt:lpstr>PowerPoint Presentation</vt:lpstr>
      <vt:lpstr>PowerPoint Presentation</vt:lpstr>
      <vt:lpstr>Doppio (BrowserFS)  + Emscripten</vt:lpstr>
      <vt:lpstr>Future Work</vt:lpstr>
      <vt:lpstr>Future Work</vt:lpstr>
      <vt:lpstr>Future Work</vt:lpstr>
      <vt:lpstr>Doppio       Breaking the Browser Language Barrier [PLDI 2014]</vt:lpstr>
    </vt:vector>
  </TitlesOfParts>
  <Company>University of Massachusetts, Amherst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Class-Directed Memory Management</dc:title>
  <dc:subject>garbage collection</dc:subject>
  <dc:creator>Emery Berger</dc:creator>
  <cp:lastModifiedBy>Emery Berger</cp:lastModifiedBy>
  <cp:revision>1068</cp:revision>
  <cp:lastPrinted>2000-03-02T20:38:45Z</cp:lastPrinted>
  <dcterms:created xsi:type="dcterms:W3CDTF">2000-02-24T04:19:41Z</dcterms:created>
  <dcterms:modified xsi:type="dcterms:W3CDTF">2014-04-12T23:35:52Z</dcterms:modified>
</cp:coreProperties>
</file>